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4" r:id="rId1"/>
  </p:sldMasterIdLst>
  <p:notesMasterIdLst>
    <p:notesMasterId r:id="rId53"/>
  </p:notesMasterIdLst>
  <p:sldIdLst>
    <p:sldId id="256" r:id="rId2"/>
    <p:sldId id="311" r:id="rId3"/>
    <p:sldId id="259" r:id="rId4"/>
    <p:sldId id="260" r:id="rId5"/>
    <p:sldId id="261" r:id="rId6"/>
    <p:sldId id="262" r:id="rId7"/>
    <p:sldId id="263" r:id="rId8"/>
    <p:sldId id="264" r:id="rId9"/>
    <p:sldId id="295" r:id="rId10"/>
    <p:sldId id="265" r:id="rId11"/>
    <p:sldId id="266" r:id="rId12"/>
    <p:sldId id="268" r:id="rId13"/>
    <p:sldId id="267" r:id="rId14"/>
    <p:sldId id="269" r:id="rId15"/>
    <p:sldId id="270" r:id="rId16"/>
    <p:sldId id="271" r:id="rId17"/>
    <p:sldId id="278" r:id="rId18"/>
    <p:sldId id="273" r:id="rId19"/>
    <p:sldId id="274" r:id="rId20"/>
    <p:sldId id="318" r:id="rId21"/>
    <p:sldId id="272" r:id="rId22"/>
    <p:sldId id="284" r:id="rId23"/>
    <p:sldId id="282" r:id="rId24"/>
    <p:sldId id="283" r:id="rId25"/>
    <p:sldId id="290" r:id="rId26"/>
    <p:sldId id="291" r:id="rId27"/>
    <p:sldId id="285" r:id="rId28"/>
    <p:sldId id="297" r:id="rId29"/>
    <p:sldId id="298" r:id="rId30"/>
    <p:sldId id="299" r:id="rId31"/>
    <p:sldId id="296" r:id="rId32"/>
    <p:sldId id="306" r:id="rId33"/>
    <p:sldId id="300" r:id="rId34"/>
    <p:sldId id="301" r:id="rId35"/>
    <p:sldId id="303" r:id="rId36"/>
    <p:sldId id="304" r:id="rId37"/>
    <p:sldId id="302" r:id="rId38"/>
    <p:sldId id="305" r:id="rId39"/>
    <p:sldId id="307" r:id="rId40"/>
    <p:sldId id="322" r:id="rId41"/>
    <p:sldId id="308" r:id="rId42"/>
    <p:sldId id="320" r:id="rId43"/>
    <p:sldId id="316" r:id="rId44"/>
    <p:sldId id="324" r:id="rId45"/>
    <p:sldId id="309" r:id="rId46"/>
    <p:sldId id="310" r:id="rId47"/>
    <p:sldId id="315" r:id="rId48"/>
    <p:sldId id="321" r:id="rId49"/>
    <p:sldId id="323" r:id="rId50"/>
    <p:sldId id="319" r:id="rId51"/>
    <p:sldId id="317" r:id="rId52"/>
  </p:sldIdLst>
  <p:sldSz cx="9144000" cy="6858000" type="screen4x3"/>
  <p:notesSz cx="6858000" cy="9144000"/>
  <p:defaultTextStyle>
    <a:defPPr>
      <a:defRPr lang="en-US"/>
    </a:defPPr>
    <a:lvl1pPr algn="l" rtl="0" eaLnBrk="0" fontAlgn="base" hangingPunct="0">
      <a:spcBef>
        <a:spcPct val="0"/>
      </a:spcBef>
      <a:spcAft>
        <a:spcPct val="0"/>
      </a:spcAft>
      <a:defRPr i="1"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i="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i="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i="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i="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i="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i="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i="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i="1"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76"/>
  </p:normalViewPr>
  <p:slideViewPr>
    <p:cSldViewPr>
      <p:cViewPr varScale="1">
        <p:scale>
          <a:sx n="114" d="100"/>
          <a:sy n="114" d="100"/>
        </p:scale>
        <p:origin x="1752"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6176D67-B67A-AD4B-AF50-BF977C3D3B0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3094A82A-5F0F-6448-8D86-BAA40858BBF8}"/>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296CC4FC-07A8-8549-B0BE-3B98A58E6CFB}" type="datetimeFigureOut">
              <a:rPr lang="en-US" altLang="en-US"/>
              <a:pPr/>
              <a:t>11/12/24</a:t>
            </a:fld>
            <a:endParaRPr lang="en-US" altLang="en-US"/>
          </a:p>
        </p:txBody>
      </p:sp>
      <p:sp>
        <p:nvSpPr>
          <p:cNvPr id="4" name="Slide Image Placeholder 3">
            <a:extLst>
              <a:ext uri="{FF2B5EF4-FFF2-40B4-BE49-F238E27FC236}">
                <a16:creationId xmlns:a16="http://schemas.microsoft.com/office/drawing/2014/main" id="{EA8C2106-1F3A-D146-922C-732CC1476827}"/>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49FD4E23-6B6D-CA49-8EF4-CA348E02D7D1}"/>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A568DDC5-3355-A54E-A802-3BEDD95720A0}"/>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F7502BC0-A6CD-9442-BC3C-B15FC1698E6A}"/>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C66D134A-FEA6-A141-9BF6-BB64B16CC91A}"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a:extLst>
              <a:ext uri="{FF2B5EF4-FFF2-40B4-BE49-F238E27FC236}">
                <a16:creationId xmlns:a16="http://schemas.microsoft.com/office/drawing/2014/main" id="{757968E6-1E4D-C640-927F-B8636C3419B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400" i="1">
                <a:solidFill>
                  <a:schemeClr val="tx1"/>
                </a:solidFill>
                <a:latin typeface="Arial" panose="020B0604020202020204" pitchFamily="34" charset="0"/>
                <a:ea typeface="ＭＳ Ｐゴシック" panose="020B0600070205080204" pitchFamily="34" charset="-128"/>
              </a:defRPr>
            </a:lvl1pPr>
            <a:lvl2pPr marL="742950" indent="-285750" defTabSz="912813">
              <a:defRPr sz="2400" i="1">
                <a:solidFill>
                  <a:schemeClr val="tx1"/>
                </a:solidFill>
                <a:latin typeface="Arial" panose="020B0604020202020204" pitchFamily="34" charset="0"/>
                <a:ea typeface="ＭＳ Ｐゴシック" panose="020B0600070205080204" pitchFamily="34" charset="-128"/>
              </a:defRPr>
            </a:lvl2pPr>
            <a:lvl3pPr marL="1143000" indent="-228600" defTabSz="912813">
              <a:defRPr sz="2400" i="1">
                <a:solidFill>
                  <a:schemeClr val="tx1"/>
                </a:solidFill>
                <a:latin typeface="Arial" panose="020B0604020202020204" pitchFamily="34" charset="0"/>
                <a:ea typeface="ＭＳ Ｐゴシック" panose="020B0600070205080204" pitchFamily="34" charset="-128"/>
              </a:defRPr>
            </a:lvl3pPr>
            <a:lvl4pPr marL="1600200" indent="-228600" defTabSz="912813">
              <a:defRPr sz="2400" i="1">
                <a:solidFill>
                  <a:schemeClr val="tx1"/>
                </a:solidFill>
                <a:latin typeface="Arial" panose="020B0604020202020204" pitchFamily="34" charset="0"/>
                <a:ea typeface="ＭＳ Ｐゴシック" panose="020B0600070205080204" pitchFamily="34" charset="-128"/>
              </a:defRPr>
            </a:lvl4pPr>
            <a:lvl5pPr marL="2057400" indent="-228600" defTabSz="912813">
              <a:defRPr sz="2400" i="1">
                <a:solidFill>
                  <a:schemeClr val="tx1"/>
                </a:solidFill>
                <a:latin typeface="Arial" panose="020B0604020202020204" pitchFamily="34" charset="0"/>
                <a:ea typeface="ＭＳ Ｐゴシック" panose="020B0600070205080204" pitchFamily="34" charset="-128"/>
              </a:defRPr>
            </a:lvl5pPr>
            <a:lvl6pPr marL="2514600" indent="-228600" defTabSz="912813"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6pPr>
            <a:lvl7pPr marL="2971800" indent="-228600" defTabSz="912813"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7pPr>
            <a:lvl8pPr marL="3429000" indent="-228600" defTabSz="912813"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8pPr>
            <a:lvl9pPr marL="3886200" indent="-228600" defTabSz="912813"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9pPr>
          </a:lstStyle>
          <a:p>
            <a:fld id="{334D6DF3-0667-5E41-B4AB-A01B5F20A0B7}" type="slidenum">
              <a:rPr lang="en-US" altLang="en-US" sz="1200">
                <a:latin typeface="Times New Roman" panose="02020603050405020304" pitchFamily="18" charset="0"/>
              </a:rPr>
              <a:pPr/>
              <a:t>20</a:t>
            </a:fld>
            <a:endParaRPr lang="en-US" altLang="en-US" sz="1200">
              <a:latin typeface="Times New Roman" panose="02020603050405020304" pitchFamily="18" charset="0"/>
            </a:endParaRPr>
          </a:p>
        </p:txBody>
      </p:sp>
      <p:sp>
        <p:nvSpPr>
          <p:cNvPr id="35842" name="Rectangle 2">
            <a:extLst>
              <a:ext uri="{FF2B5EF4-FFF2-40B4-BE49-F238E27FC236}">
                <a16:creationId xmlns:a16="http://schemas.microsoft.com/office/drawing/2014/main" id="{D4EB478B-6451-024A-A157-C3356E7A41E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Rectangle 3">
            <a:extLst>
              <a:ext uri="{FF2B5EF4-FFF2-40B4-BE49-F238E27FC236}">
                <a16:creationId xmlns:a16="http://schemas.microsoft.com/office/drawing/2014/main" id="{07957081-5E7B-794A-9BB1-D39B716E5AB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ea typeface="ＭＳ Ｐゴシック"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Image Placeholder 1">
            <a:extLst>
              <a:ext uri="{FF2B5EF4-FFF2-40B4-BE49-F238E27FC236}">
                <a16:creationId xmlns:a16="http://schemas.microsoft.com/office/drawing/2014/main" id="{AE06603A-04ED-774E-8FB3-ED095076BD6C}"/>
              </a:ext>
            </a:extLst>
          </p:cNvPr>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4" name="Notes Placeholder 2">
            <a:extLst>
              <a:ext uri="{FF2B5EF4-FFF2-40B4-BE49-F238E27FC236}">
                <a16:creationId xmlns:a16="http://schemas.microsoft.com/office/drawing/2014/main" id="{3AB1E2E1-4F2B-F246-9FED-4B6E17CCC7A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anose="020B0600070205080204" pitchFamily="34" charset="-128"/>
            </a:endParaRPr>
          </a:p>
        </p:txBody>
      </p:sp>
      <p:sp>
        <p:nvSpPr>
          <p:cNvPr id="4" name="Slide Number Placeholder 3">
            <a:extLst>
              <a:ext uri="{FF2B5EF4-FFF2-40B4-BE49-F238E27FC236}">
                <a16:creationId xmlns:a16="http://schemas.microsoft.com/office/drawing/2014/main" id="{A1FDF55A-512E-554F-A83A-3E5990B5E04E}"/>
              </a:ext>
            </a:extLst>
          </p:cNvPr>
          <p:cNvSpPr>
            <a:spLocks noGrp="1"/>
          </p:cNvSpPr>
          <p:nvPr>
            <p:ph type="sldNum" sz="quarter" idx="5"/>
          </p:nvPr>
        </p:nvSpPr>
        <p:spPr/>
        <p:txBody>
          <a:bodyPr/>
          <a:lstStyle>
            <a:lvl1pPr>
              <a:defRPr sz="2400" i="1">
                <a:solidFill>
                  <a:schemeClr val="tx1"/>
                </a:solidFill>
                <a:latin typeface="Arial" panose="020B0604020202020204" pitchFamily="34" charset="0"/>
                <a:ea typeface="ＭＳ Ｐゴシック" panose="020B0600070205080204" pitchFamily="34" charset="-128"/>
              </a:defRPr>
            </a:lvl1pPr>
            <a:lvl2pPr marL="742950" indent="-285750">
              <a:defRPr sz="2400" i="1">
                <a:solidFill>
                  <a:schemeClr val="tx1"/>
                </a:solidFill>
                <a:latin typeface="Arial" panose="020B0604020202020204" pitchFamily="34" charset="0"/>
                <a:ea typeface="ＭＳ Ｐゴシック" panose="020B0600070205080204" pitchFamily="34" charset="-128"/>
              </a:defRPr>
            </a:lvl2pPr>
            <a:lvl3pPr marL="1143000" indent="-228600">
              <a:defRPr sz="2400" i="1">
                <a:solidFill>
                  <a:schemeClr val="tx1"/>
                </a:solidFill>
                <a:latin typeface="Arial" panose="020B0604020202020204" pitchFamily="34" charset="0"/>
                <a:ea typeface="ＭＳ Ｐゴシック" panose="020B0600070205080204" pitchFamily="34" charset="-128"/>
              </a:defRPr>
            </a:lvl3pPr>
            <a:lvl4pPr marL="1600200" indent="-228600">
              <a:defRPr sz="2400" i="1">
                <a:solidFill>
                  <a:schemeClr val="tx1"/>
                </a:solidFill>
                <a:latin typeface="Arial" panose="020B0604020202020204" pitchFamily="34" charset="0"/>
                <a:ea typeface="ＭＳ Ｐゴシック" panose="020B0600070205080204" pitchFamily="34" charset="-128"/>
              </a:defRPr>
            </a:lvl4pPr>
            <a:lvl5pPr marL="2057400" indent="-228600">
              <a:defRPr sz="2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9pPr>
          </a:lstStyle>
          <a:p>
            <a:fld id="{1E09582E-3FC2-E144-8DDD-42038ED750ED}" type="slidenum">
              <a:rPr lang="en-US" altLang="en-US" sz="1200"/>
              <a:pPr/>
              <a:t>39</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a:extLst>
              <a:ext uri="{FF2B5EF4-FFF2-40B4-BE49-F238E27FC236}">
                <a16:creationId xmlns:a16="http://schemas.microsoft.com/office/drawing/2014/main" id="{FE3BDACE-D738-9B43-8E1B-01F6FA25D923}"/>
              </a:ext>
            </a:extLst>
          </p:cNvPr>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6" name="Notes Placeholder 2">
            <a:extLst>
              <a:ext uri="{FF2B5EF4-FFF2-40B4-BE49-F238E27FC236}">
                <a16:creationId xmlns:a16="http://schemas.microsoft.com/office/drawing/2014/main" id="{1D0C23E0-7F9D-894D-ABF8-2B014AD6CCD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Answer: c</a:t>
            </a:r>
          </a:p>
        </p:txBody>
      </p:sp>
      <p:sp>
        <p:nvSpPr>
          <p:cNvPr id="4" name="Slide Number Placeholder 3">
            <a:extLst>
              <a:ext uri="{FF2B5EF4-FFF2-40B4-BE49-F238E27FC236}">
                <a16:creationId xmlns:a16="http://schemas.microsoft.com/office/drawing/2014/main" id="{C017FAE8-A5F4-0544-AD6C-25ECCE1C23BF}"/>
              </a:ext>
            </a:extLst>
          </p:cNvPr>
          <p:cNvSpPr>
            <a:spLocks noGrp="1"/>
          </p:cNvSpPr>
          <p:nvPr>
            <p:ph type="sldNum" sz="quarter" idx="5"/>
          </p:nvPr>
        </p:nvSpPr>
        <p:spPr/>
        <p:txBody>
          <a:bodyPr/>
          <a:lstStyle>
            <a:lvl1pPr>
              <a:defRPr sz="2400" i="1">
                <a:solidFill>
                  <a:schemeClr val="tx1"/>
                </a:solidFill>
                <a:latin typeface="Arial" panose="020B0604020202020204" pitchFamily="34" charset="0"/>
                <a:ea typeface="ＭＳ Ｐゴシック" panose="020B0600070205080204" pitchFamily="34" charset="-128"/>
              </a:defRPr>
            </a:lvl1pPr>
            <a:lvl2pPr marL="742950" indent="-285750">
              <a:defRPr sz="2400" i="1">
                <a:solidFill>
                  <a:schemeClr val="tx1"/>
                </a:solidFill>
                <a:latin typeface="Arial" panose="020B0604020202020204" pitchFamily="34" charset="0"/>
                <a:ea typeface="ＭＳ Ｐゴシック" panose="020B0600070205080204" pitchFamily="34" charset="-128"/>
              </a:defRPr>
            </a:lvl2pPr>
            <a:lvl3pPr marL="1143000" indent="-228600">
              <a:defRPr sz="2400" i="1">
                <a:solidFill>
                  <a:schemeClr val="tx1"/>
                </a:solidFill>
                <a:latin typeface="Arial" panose="020B0604020202020204" pitchFamily="34" charset="0"/>
                <a:ea typeface="ＭＳ Ｐゴシック" panose="020B0600070205080204" pitchFamily="34" charset="-128"/>
              </a:defRPr>
            </a:lvl3pPr>
            <a:lvl4pPr marL="1600200" indent="-228600">
              <a:defRPr sz="2400" i="1">
                <a:solidFill>
                  <a:schemeClr val="tx1"/>
                </a:solidFill>
                <a:latin typeface="Arial" panose="020B0604020202020204" pitchFamily="34" charset="0"/>
                <a:ea typeface="ＭＳ Ｐゴシック" panose="020B0600070205080204" pitchFamily="34" charset="-128"/>
              </a:defRPr>
            </a:lvl4pPr>
            <a:lvl5pPr marL="2057400" indent="-228600">
              <a:defRPr sz="2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9pPr>
          </a:lstStyle>
          <a:p>
            <a:fld id="{DC9058EE-1112-724A-B683-E8FED3481D30}" type="slidenum">
              <a:rPr lang="en-US" altLang="en-US" sz="1200"/>
              <a:pPr/>
              <a:t>40</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a:extLst>
              <a:ext uri="{FF2B5EF4-FFF2-40B4-BE49-F238E27FC236}">
                <a16:creationId xmlns:a16="http://schemas.microsoft.com/office/drawing/2014/main" id="{96BD7F21-FF73-3A4E-A771-58EDDD453744}"/>
              </a:ext>
            </a:extLst>
          </p:cNvPr>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6" name="Notes Placeholder 2">
            <a:extLst>
              <a:ext uri="{FF2B5EF4-FFF2-40B4-BE49-F238E27FC236}">
                <a16:creationId xmlns:a16="http://schemas.microsoft.com/office/drawing/2014/main" id="{808425CB-A07A-6F44-8211-6FF914870EE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Answer: a</a:t>
            </a:r>
          </a:p>
        </p:txBody>
      </p:sp>
      <p:sp>
        <p:nvSpPr>
          <p:cNvPr id="4" name="Slide Number Placeholder 3">
            <a:extLst>
              <a:ext uri="{FF2B5EF4-FFF2-40B4-BE49-F238E27FC236}">
                <a16:creationId xmlns:a16="http://schemas.microsoft.com/office/drawing/2014/main" id="{6B02CC41-7269-B749-8903-22537A425AE8}"/>
              </a:ext>
            </a:extLst>
          </p:cNvPr>
          <p:cNvSpPr>
            <a:spLocks noGrp="1"/>
          </p:cNvSpPr>
          <p:nvPr>
            <p:ph type="sldNum" sz="quarter" idx="5"/>
          </p:nvPr>
        </p:nvSpPr>
        <p:spPr/>
        <p:txBody>
          <a:bodyPr/>
          <a:lstStyle>
            <a:lvl1pPr>
              <a:defRPr sz="2400" i="1">
                <a:solidFill>
                  <a:schemeClr val="tx1"/>
                </a:solidFill>
                <a:latin typeface="Arial" panose="020B0604020202020204" pitchFamily="34" charset="0"/>
                <a:ea typeface="ＭＳ Ｐゴシック" panose="020B0600070205080204" pitchFamily="34" charset="-128"/>
              </a:defRPr>
            </a:lvl1pPr>
            <a:lvl2pPr marL="742950" indent="-285750">
              <a:defRPr sz="2400" i="1">
                <a:solidFill>
                  <a:schemeClr val="tx1"/>
                </a:solidFill>
                <a:latin typeface="Arial" panose="020B0604020202020204" pitchFamily="34" charset="0"/>
                <a:ea typeface="ＭＳ Ｐゴシック" panose="020B0600070205080204" pitchFamily="34" charset="-128"/>
              </a:defRPr>
            </a:lvl2pPr>
            <a:lvl3pPr marL="1143000" indent="-228600">
              <a:defRPr sz="2400" i="1">
                <a:solidFill>
                  <a:schemeClr val="tx1"/>
                </a:solidFill>
                <a:latin typeface="Arial" panose="020B0604020202020204" pitchFamily="34" charset="0"/>
                <a:ea typeface="ＭＳ Ｐゴシック" panose="020B0600070205080204" pitchFamily="34" charset="-128"/>
              </a:defRPr>
            </a:lvl3pPr>
            <a:lvl4pPr marL="1600200" indent="-228600">
              <a:defRPr sz="2400" i="1">
                <a:solidFill>
                  <a:schemeClr val="tx1"/>
                </a:solidFill>
                <a:latin typeface="Arial" panose="020B0604020202020204" pitchFamily="34" charset="0"/>
                <a:ea typeface="ＭＳ Ｐゴシック" panose="020B0600070205080204" pitchFamily="34" charset="-128"/>
              </a:defRPr>
            </a:lvl4pPr>
            <a:lvl5pPr marL="2057400" indent="-228600">
              <a:defRPr sz="2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9pPr>
          </a:lstStyle>
          <a:p>
            <a:fld id="{2911370B-0B65-AD4D-A792-AA157C2027E9}" type="slidenum">
              <a:rPr lang="en-US" altLang="en-US" sz="1200"/>
              <a:pPr/>
              <a:t>44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a:extLst>
              <a:ext uri="{FF2B5EF4-FFF2-40B4-BE49-F238E27FC236}">
                <a16:creationId xmlns:a16="http://schemas.microsoft.com/office/drawing/2014/main" id="{681AFB8F-0F64-8C45-99CE-B8F61D9D828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4" name="Notes Placeholder 2">
            <a:extLst>
              <a:ext uri="{FF2B5EF4-FFF2-40B4-BE49-F238E27FC236}">
                <a16:creationId xmlns:a16="http://schemas.microsoft.com/office/drawing/2014/main" id="{BD08B2DD-2938-874F-8E38-CCC4B7685CA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ea typeface="ＭＳ Ｐゴシック" panose="020B0600070205080204" pitchFamily="34" charset="-128"/>
              </a:rPr>
              <a:t>Source: Moneychimp.com</a:t>
            </a:r>
          </a:p>
        </p:txBody>
      </p:sp>
      <p:sp>
        <p:nvSpPr>
          <p:cNvPr id="64515" name="Slide Number Placeholder 3">
            <a:extLst>
              <a:ext uri="{FF2B5EF4-FFF2-40B4-BE49-F238E27FC236}">
                <a16:creationId xmlns:a16="http://schemas.microsoft.com/office/drawing/2014/main" id="{DD015BFB-EC82-A24A-9B28-CF6D02CB206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i="1">
                <a:solidFill>
                  <a:schemeClr val="tx1"/>
                </a:solidFill>
                <a:latin typeface="Arial" panose="020B0604020202020204" pitchFamily="34" charset="0"/>
                <a:ea typeface="ＭＳ Ｐゴシック" panose="020B0600070205080204" pitchFamily="34" charset="-128"/>
              </a:defRPr>
            </a:lvl1pPr>
            <a:lvl2pPr marL="742950" indent="-285750">
              <a:defRPr sz="2400" i="1">
                <a:solidFill>
                  <a:schemeClr val="tx1"/>
                </a:solidFill>
                <a:latin typeface="Arial" panose="020B0604020202020204" pitchFamily="34" charset="0"/>
                <a:ea typeface="ＭＳ Ｐゴシック" panose="020B0600070205080204" pitchFamily="34" charset="-128"/>
              </a:defRPr>
            </a:lvl2pPr>
            <a:lvl3pPr marL="1143000" indent="-228600">
              <a:defRPr sz="2400" i="1">
                <a:solidFill>
                  <a:schemeClr val="tx1"/>
                </a:solidFill>
                <a:latin typeface="Arial" panose="020B0604020202020204" pitchFamily="34" charset="0"/>
                <a:ea typeface="ＭＳ Ｐゴシック" panose="020B0600070205080204" pitchFamily="34" charset="-128"/>
              </a:defRPr>
            </a:lvl3pPr>
            <a:lvl4pPr marL="1600200" indent="-228600">
              <a:defRPr sz="2400" i="1">
                <a:solidFill>
                  <a:schemeClr val="tx1"/>
                </a:solidFill>
                <a:latin typeface="Arial" panose="020B0604020202020204" pitchFamily="34" charset="0"/>
                <a:ea typeface="ＭＳ Ｐゴシック" panose="020B0600070205080204" pitchFamily="34" charset="-128"/>
              </a:defRPr>
            </a:lvl4pPr>
            <a:lvl5pPr marL="2057400" indent="-228600">
              <a:defRPr sz="2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9pPr>
          </a:lstStyle>
          <a:p>
            <a:fld id="{3DB5C863-6DEC-1F49-8649-3358401718E2}" type="slidenum">
              <a:rPr lang="en-US" altLang="en-US" sz="1200"/>
              <a:pPr/>
              <a:t>45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a:extLst>
              <a:ext uri="{FF2B5EF4-FFF2-40B4-BE49-F238E27FC236}">
                <a16:creationId xmlns:a16="http://schemas.microsoft.com/office/drawing/2014/main" id="{0551C6A8-E9D3-DD44-B79B-CDC015FD5284}"/>
              </a:ext>
            </a:extLst>
          </p:cNvPr>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0" name="Notes Placeholder 2">
            <a:extLst>
              <a:ext uri="{FF2B5EF4-FFF2-40B4-BE49-F238E27FC236}">
                <a16:creationId xmlns:a16="http://schemas.microsoft.com/office/drawing/2014/main" id="{E7D2899A-DD0F-2746-845F-20E9D5E4417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Answer: b</a:t>
            </a:r>
          </a:p>
        </p:txBody>
      </p:sp>
      <p:sp>
        <p:nvSpPr>
          <p:cNvPr id="4" name="Slide Number Placeholder 3">
            <a:extLst>
              <a:ext uri="{FF2B5EF4-FFF2-40B4-BE49-F238E27FC236}">
                <a16:creationId xmlns:a16="http://schemas.microsoft.com/office/drawing/2014/main" id="{F7C5DE32-3376-0845-A108-512B2F136151}"/>
              </a:ext>
            </a:extLst>
          </p:cNvPr>
          <p:cNvSpPr>
            <a:spLocks noGrp="1"/>
          </p:cNvSpPr>
          <p:nvPr>
            <p:ph type="sldNum" sz="quarter" idx="5"/>
          </p:nvPr>
        </p:nvSpPr>
        <p:spPr/>
        <p:txBody>
          <a:bodyPr/>
          <a:lstStyle>
            <a:lvl1pPr>
              <a:defRPr sz="2400" i="1">
                <a:solidFill>
                  <a:schemeClr val="tx1"/>
                </a:solidFill>
                <a:latin typeface="Arial" panose="020B0604020202020204" pitchFamily="34" charset="0"/>
                <a:ea typeface="ＭＳ Ｐゴシック" panose="020B0600070205080204" pitchFamily="34" charset="-128"/>
              </a:defRPr>
            </a:lvl1pPr>
            <a:lvl2pPr marL="742950" indent="-285750">
              <a:defRPr sz="2400" i="1">
                <a:solidFill>
                  <a:schemeClr val="tx1"/>
                </a:solidFill>
                <a:latin typeface="Arial" panose="020B0604020202020204" pitchFamily="34" charset="0"/>
                <a:ea typeface="ＭＳ Ｐゴシック" panose="020B0600070205080204" pitchFamily="34" charset="-128"/>
              </a:defRPr>
            </a:lvl2pPr>
            <a:lvl3pPr marL="1143000" indent="-228600">
              <a:defRPr sz="2400" i="1">
                <a:solidFill>
                  <a:schemeClr val="tx1"/>
                </a:solidFill>
                <a:latin typeface="Arial" panose="020B0604020202020204" pitchFamily="34" charset="0"/>
                <a:ea typeface="ＭＳ Ｐゴシック" panose="020B0600070205080204" pitchFamily="34" charset="-128"/>
              </a:defRPr>
            </a:lvl3pPr>
            <a:lvl4pPr marL="1600200" indent="-228600">
              <a:defRPr sz="2400" i="1">
                <a:solidFill>
                  <a:schemeClr val="tx1"/>
                </a:solidFill>
                <a:latin typeface="Arial" panose="020B0604020202020204" pitchFamily="34" charset="0"/>
                <a:ea typeface="ＭＳ Ｐゴシック" panose="020B0600070205080204" pitchFamily="34" charset="-128"/>
              </a:defRPr>
            </a:lvl4pPr>
            <a:lvl5pPr marL="2057400" indent="-228600">
              <a:defRPr sz="2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9pPr>
          </a:lstStyle>
          <a:p>
            <a:fld id="{1A25C243-A4F9-0948-8D96-91A7F791CB59}" type="slidenum">
              <a:rPr lang="en-US" altLang="en-US" sz="1200"/>
              <a:pPr/>
              <a:t>48</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Image Placeholder 1">
            <a:extLst>
              <a:ext uri="{FF2B5EF4-FFF2-40B4-BE49-F238E27FC236}">
                <a16:creationId xmlns:a16="http://schemas.microsoft.com/office/drawing/2014/main" id="{7D9C9610-7A10-404F-8AFA-356111709CD7}"/>
              </a:ext>
            </a:extLst>
          </p:cNvPr>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8" name="Notes Placeholder 2">
            <a:extLst>
              <a:ext uri="{FF2B5EF4-FFF2-40B4-BE49-F238E27FC236}">
                <a16:creationId xmlns:a16="http://schemas.microsoft.com/office/drawing/2014/main" id="{15F41B4F-4215-4A43-B90E-2EFF82ED432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ea typeface="ＭＳ Ｐゴシック" panose="020B0600070205080204" pitchFamily="34" charset="-128"/>
              </a:rPr>
              <a:t>Answer: e</a:t>
            </a:r>
          </a:p>
        </p:txBody>
      </p:sp>
      <p:sp>
        <p:nvSpPr>
          <p:cNvPr id="4" name="Slide Number Placeholder 3">
            <a:extLst>
              <a:ext uri="{FF2B5EF4-FFF2-40B4-BE49-F238E27FC236}">
                <a16:creationId xmlns:a16="http://schemas.microsoft.com/office/drawing/2014/main" id="{89892A60-807F-C444-9824-686EB93E6947}"/>
              </a:ext>
            </a:extLst>
          </p:cNvPr>
          <p:cNvSpPr>
            <a:spLocks noGrp="1"/>
          </p:cNvSpPr>
          <p:nvPr>
            <p:ph type="sldNum" sz="quarter" idx="5"/>
          </p:nvPr>
        </p:nvSpPr>
        <p:spPr/>
        <p:txBody>
          <a:bodyPr/>
          <a:lstStyle>
            <a:lvl1pPr>
              <a:defRPr sz="2400" i="1">
                <a:solidFill>
                  <a:schemeClr val="tx1"/>
                </a:solidFill>
                <a:latin typeface="Arial" panose="020B0604020202020204" pitchFamily="34" charset="0"/>
                <a:ea typeface="ＭＳ Ｐゴシック" panose="020B0600070205080204" pitchFamily="34" charset="-128"/>
              </a:defRPr>
            </a:lvl1pPr>
            <a:lvl2pPr marL="742950" indent="-285750">
              <a:defRPr sz="2400" i="1">
                <a:solidFill>
                  <a:schemeClr val="tx1"/>
                </a:solidFill>
                <a:latin typeface="Arial" panose="020B0604020202020204" pitchFamily="34" charset="0"/>
                <a:ea typeface="ＭＳ Ｐゴシック" panose="020B0600070205080204" pitchFamily="34" charset="-128"/>
              </a:defRPr>
            </a:lvl2pPr>
            <a:lvl3pPr marL="1143000" indent="-228600">
              <a:defRPr sz="2400" i="1">
                <a:solidFill>
                  <a:schemeClr val="tx1"/>
                </a:solidFill>
                <a:latin typeface="Arial" panose="020B0604020202020204" pitchFamily="34" charset="0"/>
                <a:ea typeface="ＭＳ Ｐゴシック" panose="020B0600070205080204" pitchFamily="34" charset="-128"/>
              </a:defRPr>
            </a:lvl3pPr>
            <a:lvl4pPr marL="1600200" indent="-228600">
              <a:defRPr sz="2400" i="1">
                <a:solidFill>
                  <a:schemeClr val="tx1"/>
                </a:solidFill>
                <a:latin typeface="Arial" panose="020B0604020202020204" pitchFamily="34" charset="0"/>
                <a:ea typeface="ＭＳ Ｐゴシック" panose="020B0600070205080204" pitchFamily="34" charset="-128"/>
              </a:defRPr>
            </a:lvl4pPr>
            <a:lvl5pPr marL="2057400" indent="-228600">
              <a:defRPr sz="2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9pPr>
          </a:lstStyle>
          <a:p>
            <a:fld id="{83CCC413-B4E2-294C-BE62-FA5D2C865BE8}" type="slidenum">
              <a:rPr lang="en-US" altLang="en-US" sz="1200"/>
              <a:pPr/>
              <a:t>49</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90626" y="1346947"/>
            <a:ext cx="7667244"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90626" y="4282763"/>
            <a:ext cx="7667244"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90626" y="1484779"/>
            <a:ext cx="7667244"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788670" y="1432223"/>
            <a:ext cx="7475220" cy="3035808"/>
          </a:xfrm>
        </p:spPr>
        <p:txBody>
          <a:bodyPr anchor="ctr">
            <a:noAutofit/>
          </a:bodyPr>
          <a:lstStyle>
            <a:lvl1pPr algn="l">
              <a:lnSpc>
                <a:spcPct val="85000"/>
              </a:lnSpc>
              <a:defRPr sz="6600" b="1" cap="none"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FF6D5AB7-6999-7B46-862E-0682C9512271}" type="slidenum">
              <a:rPr lang="en-US" altLang="en-US" smtClean="0"/>
              <a:pPr/>
              <a:t>‹#›</a:t>
            </a:fld>
            <a:endParaRPr lang="en-US" altLang="en-US"/>
          </a:p>
        </p:txBody>
      </p:sp>
    </p:spTree>
    <p:extLst>
      <p:ext uri="{BB962C8B-B14F-4D97-AF65-F5344CB8AC3E}">
        <p14:creationId xmlns:p14="http://schemas.microsoft.com/office/powerpoint/2010/main" val="3263503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3D83F443-1E6D-A54E-8AE4-A1C70F0C0977}" type="slidenum">
              <a:rPr lang="en-US" altLang="en-US" smtClean="0"/>
              <a:pPr/>
              <a:t>‹#›</a:t>
            </a:fld>
            <a:endParaRPr lang="en-US" altLang="en-US"/>
          </a:p>
        </p:txBody>
      </p:sp>
    </p:spTree>
    <p:extLst>
      <p:ext uri="{BB962C8B-B14F-4D97-AF65-F5344CB8AC3E}">
        <p14:creationId xmlns:p14="http://schemas.microsoft.com/office/powerpoint/2010/main" val="1919877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E13AE328-7AEB-A749-B134-C9708E7CA94B}" type="slidenum">
              <a:rPr lang="en-US" altLang="en-US" smtClean="0"/>
              <a:pPr/>
              <a:t>‹#›</a:t>
            </a:fld>
            <a:endParaRPr lang="en-US" altLang="en-US"/>
          </a:p>
        </p:txBody>
      </p:sp>
    </p:spTree>
    <p:extLst>
      <p:ext uri="{BB962C8B-B14F-4D97-AF65-F5344CB8AC3E}">
        <p14:creationId xmlns:p14="http://schemas.microsoft.com/office/powerpoint/2010/main" val="23007175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a:t>Click to edit Master title style</a:t>
            </a:r>
          </a:p>
        </p:txBody>
      </p:sp>
      <p:sp>
        <p:nvSpPr>
          <p:cNvPr id="3" name="Chart Placeholder 2"/>
          <p:cNvSpPr>
            <a:spLocks noGrp="1"/>
          </p:cNvSpPr>
          <p:nvPr>
            <p:ph type="chart" idx="1"/>
          </p:nvPr>
        </p:nvSpPr>
        <p:spPr>
          <a:xfrm>
            <a:off x="838200" y="2362200"/>
            <a:ext cx="7693025" cy="3724275"/>
          </a:xfrm>
        </p:spPr>
        <p:txBody>
          <a:bodyPr/>
          <a:lstStyle/>
          <a:p>
            <a:pPr lvl="0"/>
            <a:endParaRPr lang="en-US" noProof="0"/>
          </a:p>
        </p:txBody>
      </p:sp>
      <p:sp>
        <p:nvSpPr>
          <p:cNvPr id="4" name="Rectangle 11">
            <a:extLst>
              <a:ext uri="{FF2B5EF4-FFF2-40B4-BE49-F238E27FC236}">
                <a16:creationId xmlns:a16="http://schemas.microsoft.com/office/drawing/2014/main" id="{B0BF983C-D54F-8840-90C3-1023E35A00A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2">
            <a:extLst>
              <a:ext uri="{FF2B5EF4-FFF2-40B4-BE49-F238E27FC236}">
                <a16:creationId xmlns:a16="http://schemas.microsoft.com/office/drawing/2014/main" id="{DFCE87B5-E4BC-A142-AF8C-09CDE2435EF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3">
            <a:extLst>
              <a:ext uri="{FF2B5EF4-FFF2-40B4-BE49-F238E27FC236}">
                <a16:creationId xmlns:a16="http://schemas.microsoft.com/office/drawing/2014/main" id="{61D671E7-595E-E94A-B4B0-8B5CD292F49C}"/>
              </a:ext>
            </a:extLst>
          </p:cNvPr>
          <p:cNvSpPr>
            <a:spLocks noGrp="1" noChangeArrowheads="1"/>
          </p:cNvSpPr>
          <p:nvPr>
            <p:ph type="sldNum" sz="quarter" idx="12"/>
          </p:nvPr>
        </p:nvSpPr>
        <p:spPr>
          <a:ln/>
        </p:spPr>
        <p:txBody>
          <a:bodyPr/>
          <a:lstStyle>
            <a:lvl1pPr>
              <a:defRPr/>
            </a:lvl1pPr>
          </a:lstStyle>
          <a:p>
            <a:fld id="{F958C7AE-F55E-6240-BCE7-9A82A9A68009}" type="slidenum">
              <a:rPr lang="en-US" altLang="en-US"/>
              <a:pPr/>
              <a:t>‹#›</a:t>
            </a:fld>
            <a:endParaRPr lang="en-US" altLang="en-US"/>
          </a:p>
        </p:txBody>
      </p:sp>
    </p:spTree>
    <p:extLst>
      <p:ext uri="{BB962C8B-B14F-4D97-AF65-F5344CB8AC3E}">
        <p14:creationId xmlns:p14="http://schemas.microsoft.com/office/powerpoint/2010/main" val="272744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203BA2F1-F3B9-644A-B09C-A73FED6FCBBD}" type="slidenum">
              <a:rPr lang="en-US" altLang="en-US" smtClean="0"/>
              <a:pPr/>
              <a:t>‹#›</a:t>
            </a:fld>
            <a:endParaRPr lang="en-US" altLang="en-US"/>
          </a:p>
        </p:txBody>
      </p:sp>
    </p:spTree>
    <p:extLst>
      <p:ext uri="{BB962C8B-B14F-4D97-AF65-F5344CB8AC3E}">
        <p14:creationId xmlns:p14="http://schemas.microsoft.com/office/powerpoint/2010/main" val="3549544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625346" y="1225296"/>
            <a:ext cx="6960870" cy="3520440"/>
          </a:xfrm>
        </p:spPr>
        <p:txBody>
          <a:bodyPr anchor="ctr">
            <a:normAutofit/>
          </a:bodyPr>
          <a:lstStyle>
            <a:lvl1pPr>
              <a:lnSpc>
                <a:spcPct val="85000"/>
              </a:lnSpc>
              <a:defRPr sz="6600" b="1"/>
            </a:lvl1pPr>
          </a:lstStyle>
          <a:p>
            <a:r>
              <a:rPr lang="en-US"/>
              <a:t>Click to edit Master title style</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pPr>
              <a:defRPr/>
            </a:pPr>
            <a:endParaRPr lang="en-US"/>
          </a:p>
        </p:txBody>
      </p:sp>
      <p:sp>
        <p:nvSpPr>
          <p:cNvPr id="5" name="Footer Placeholder 4"/>
          <p:cNvSpPr>
            <a:spLocks noGrp="1"/>
          </p:cNvSpPr>
          <p:nvPr>
            <p:ph type="ftr" sz="quarter" idx="11"/>
          </p:nvPr>
        </p:nvSpPr>
        <p:spPr>
          <a:xfrm>
            <a:off x="1623376" y="6282268"/>
            <a:ext cx="4745736" cy="365125"/>
          </a:xfrm>
        </p:spPr>
        <p:txBody>
          <a:bodyPr/>
          <a:lstStyle>
            <a:lvl1pPr>
              <a:defRPr>
                <a:solidFill>
                  <a:schemeClr val="accent1">
                    <a:lumMod val="50000"/>
                  </a:schemeClr>
                </a:solidFill>
              </a:defRPr>
            </a:lvl1pPr>
          </a:lstStyle>
          <a:p>
            <a:pPr>
              <a:defRPr/>
            </a:pPr>
            <a:endParaRPr lang="en-US"/>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575ABBEB-48E3-B043-912F-579A9170E43A}" type="slidenum">
              <a:rPr lang="en-US" altLang="en-US" smtClean="0"/>
              <a:pPr/>
              <a:t>‹#›</a:t>
            </a:fld>
            <a:endParaRPr lang="en-US" altLang="en-US"/>
          </a:p>
        </p:txBody>
      </p:sp>
    </p:spTree>
    <p:extLst>
      <p:ext uri="{BB962C8B-B14F-4D97-AF65-F5344CB8AC3E}">
        <p14:creationId xmlns:p14="http://schemas.microsoft.com/office/powerpoint/2010/main" val="2873779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AFD18F72-6C6E-C949-8D5A-75B98601D70B}" type="slidenum">
              <a:rPr lang="en-US" altLang="en-US" smtClean="0"/>
              <a:pPr/>
              <a:t>‹#›</a:t>
            </a:fld>
            <a:endParaRPr lang="en-US" altLang="en-US"/>
          </a:p>
        </p:txBody>
      </p:sp>
    </p:spTree>
    <p:extLst>
      <p:ext uri="{BB962C8B-B14F-4D97-AF65-F5344CB8AC3E}">
        <p14:creationId xmlns:p14="http://schemas.microsoft.com/office/powerpoint/2010/main" val="1861178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5B591557-E575-B440-876B-5DE0D8D56652}" type="slidenum">
              <a:rPr lang="en-US" altLang="en-US" smtClean="0"/>
              <a:pPr/>
              <a:t>‹#›</a:t>
            </a:fld>
            <a:endParaRPr lang="en-US" alt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4125612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accent1">
                    <a:lumMod val="50000"/>
                  </a:schemeClr>
                </a:solidFill>
              </a:defRPr>
            </a:lvl1pPr>
          </a:lstStyle>
          <a:p>
            <a:pPr>
              <a:defRPr/>
            </a:pPr>
            <a:endParaRPr lang="en-US"/>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pPr>
              <a:defRPr/>
            </a:pPr>
            <a:endParaRPr lang="en-US"/>
          </a:p>
        </p:txBody>
      </p:sp>
      <p:sp>
        <p:nvSpPr>
          <p:cNvPr id="5" name="Slide Number Placeholder 4"/>
          <p:cNvSpPr>
            <a:spLocks noGrp="1"/>
          </p:cNvSpPr>
          <p:nvPr>
            <p:ph type="sldNum" sz="quarter" idx="12"/>
          </p:nvPr>
        </p:nvSpPr>
        <p:spPr/>
        <p:txBody>
          <a:bodyPr/>
          <a:lstStyle/>
          <a:p>
            <a:fld id="{657B44D6-60CB-5E4F-A7C1-DAC34A20A880}" type="slidenum">
              <a:rPr lang="en-US" altLang="en-US" smtClean="0"/>
              <a:pPr/>
              <a:t>‹#›</a:t>
            </a:fld>
            <a:endParaRPr lang="en-US" altLang="en-US"/>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17024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CB8D4CFD-B5A3-7D45-A723-F3C2929B095B}" type="slidenum">
              <a:rPr lang="en-US" altLang="en-US" smtClean="0"/>
              <a:pPr/>
              <a:t>‹#›</a:t>
            </a:fld>
            <a:endParaRPr lang="en-US" altLang="en-US"/>
          </a:p>
        </p:txBody>
      </p:sp>
    </p:spTree>
    <p:extLst>
      <p:ext uri="{BB962C8B-B14F-4D97-AF65-F5344CB8AC3E}">
        <p14:creationId xmlns:p14="http://schemas.microsoft.com/office/powerpoint/2010/main" val="3865623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en-US"/>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9" name="Date Placeholder 8"/>
          <p:cNvSpPr>
            <a:spLocks noGrp="1"/>
          </p:cNvSpPr>
          <p:nvPr>
            <p:ph type="dt" sz="half" idx="10"/>
          </p:nvPr>
        </p:nvSpPr>
        <p:spPr/>
        <p:txBody>
          <a:bodyPr/>
          <a:lstStyle/>
          <a:p>
            <a:pPr>
              <a:defRPr/>
            </a:pPr>
            <a:endParaRPr lang="en-US"/>
          </a:p>
        </p:txBody>
      </p:sp>
      <p:sp>
        <p:nvSpPr>
          <p:cNvPr id="10" name="Footer Placeholder 9"/>
          <p:cNvSpPr>
            <a:spLocks noGrp="1"/>
          </p:cNvSpPr>
          <p:nvPr>
            <p:ph type="ftr" sz="quarter" idx="11"/>
          </p:nvPr>
        </p:nvSpPr>
        <p:spPr/>
        <p:txBody>
          <a:bodyPr/>
          <a:lstStyle/>
          <a:p>
            <a:pPr>
              <a:defRPr/>
            </a:pPr>
            <a:endParaRPr lang="en-US"/>
          </a:p>
        </p:txBody>
      </p:sp>
      <p:sp>
        <p:nvSpPr>
          <p:cNvPr id="11" name="Slide Number Placeholder 10"/>
          <p:cNvSpPr>
            <a:spLocks noGrp="1"/>
          </p:cNvSpPr>
          <p:nvPr>
            <p:ph type="sldNum" sz="quarter" idx="12"/>
          </p:nvPr>
        </p:nvSpPr>
        <p:spPr/>
        <p:txBody>
          <a:bodyPr/>
          <a:lstStyle/>
          <a:p>
            <a:fld id="{A0BD214C-38D2-E944-B1DE-EE910003764F}" type="slidenum">
              <a:rPr lang="en-US" altLang="en-US" smtClean="0"/>
              <a:pPr/>
              <a:t>‹#›</a:t>
            </a:fld>
            <a:endParaRPr lang="en-US" altLang="en-US"/>
          </a:p>
        </p:txBody>
      </p:sp>
    </p:spTree>
    <p:extLst>
      <p:ext uri="{BB962C8B-B14F-4D97-AF65-F5344CB8AC3E}">
        <p14:creationId xmlns:p14="http://schemas.microsoft.com/office/powerpoint/2010/main" val="9452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en-US"/>
              <a:t>Click to edit Master title style</a:t>
            </a:r>
            <a:endParaRPr lang="en-US" dirty="0"/>
          </a:p>
        </p:txBody>
      </p:sp>
      <p:sp>
        <p:nvSpPr>
          <p:cNvPr id="3" name="Picture Placeholder 2"/>
          <p:cNvSpPr>
            <a:spLocks noGrp="1"/>
          </p:cNvSpPr>
          <p:nvPr>
            <p:ph type="pic" idx="1"/>
          </p:nvPr>
        </p:nvSpPr>
        <p:spPr>
          <a:xfrm>
            <a:off x="0" y="0"/>
            <a:ext cx="6227805"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8" name="Date Placeholder 7"/>
          <p:cNvSpPr>
            <a:spLocks noGrp="1"/>
          </p:cNvSpPr>
          <p:nvPr>
            <p:ph type="dt" sz="half" idx="10"/>
          </p:nvPr>
        </p:nvSpPr>
        <p:spPr/>
        <p:txBody>
          <a:bodyPr/>
          <a:lstStyle/>
          <a:p>
            <a:pPr>
              <a:defRPr/>
            </a:pPr>
            <a:endParaRPr lang="en-US"/>
          </a:p>
        </p:txBody>
      </p:sp>
      <p:sp>
        <p:nvSpPr>
          <p:cNvPr id="10" name="Slide Number Placeholder 9"/>
          <p:cNvSpPr>
            <a:spLocks noGrp="1"/>
          </p:cNvSpPr>
          <p:nvPr>
            <p:ph type="sldNum" sz="quarter" idx="12"/>
          </p:nvPr>
        </p:nvSpPr>
        <p:spPr/>
        <p:txBody>
          <a:bodyPr/>
          <a:lstStyle/>
          <a:p>
            <a:fld id="{842FCF3E-7916-1B4C-A964-2FAECF715A6D}" type="slidenum">
              <a:rPr lang="en-US" altLang="en-US" smtClean="0"/>
              <a:pPr/>
              <a:t>‹#›</a:t>
            </a:fld>
            <a:endParaRPr lang="en-US" altLang="en-US"/>
          </a:p>
        </p:txBody>
      </p:sp>
    </p:spTree>
    <p:extLst>
      <p:ext uri="{BB962C8B-B14F-4D97-AF65-F5344CB8AC3E}">
        <p14:creationId xmlns:p14="http://schemas.microsoft.com/office/powerpoint/2010/main" val="616351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4">
                <a:duotone>
                  <a:schemeClr val="accent1">
                    <a:shade val="45000"/>
                    <a:satMod val="135000"/>
                  </a:schemeClr>
                  <a:prstClr val="white"/>
                </a:duotone>
                <a:extLst>
                  <a:ext uri="{BEBA8EAE-BF5A-486C-A8C5-ECC9F3942E4B}">
                    <a14:imgProps xmlns:a14="http://schemas.microsoft.com/office/drawing/2010/main">
                      <a14:imgLayer r:embed="rId1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pPr>
              <a:defRPr/>
            </a:pPr>
            <a:endParaRPr lang="en-US"/>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pPr>
              <a:defRPr/>
            </a:pPr>
            <a:endParaRPr lang="en-US"/>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8905E6B5-DD00-DA42-BD0A-509E0746E3BC}" type="slidenum">
              <a:rPr lang="en-US" altLang="en-US" smtClean="0"/>
              <a:pPr/>
              <a:t>‹#›</a:t>
            </a:fld>
            <a:endParaRPr lang="en-US" altLang="en-US"/>
          </a:p>
        </p:txBody>
      </p:sp>
    </p:spTree>
    <p:extLst>
      <p:ext uri="{BB962C8B-B14F-4D97-AF65-F5344CB8AC3E}">
        <p14:creationId xmlns:p14="http://schemas.microsoft.com/office/powerpoint/2010/main" val="304551886"/>
      </p:ext>
    </p:extLst>
  </p:cSld>
  <p:clrMap bg1="lt1" tx1="dk1" bg2="lt2" tx2="dk2" accent1="accent1" accent2="accent2" accent3="accent3" accent4="accent4" accent5="accent5" accent6="accent6" hlink="hlink" folHlink="folHlink"/>
  <p:sldLayoutIdLst>
    <p:sldLayoutId id="2147483975" r:id="rId1"/>
    <p:sldLayoutId id="2147483976" r:id="rId2"/>
    <p:sldLayoutId id="2147483977" r:id="rId3"/>
    <p:sldLayoutId id="2147483978" r:id="rId4"/>
    <p:sldLayoutId id="2147483979" r:id="rId5"/>
    <p:sldLayoutId id="2147483980" r:id="rId6"/>
    <p:sldLayoutId id="2147483981" r:id="rId7"/>
    <p:sldLayoutId id="2147483982" r:id="rId8"/>
    <p:sldLayoutId id="2147483983" r:id="rId9"/>
    <p:sldLayoutId id="2147483984" r:id="rId10"/>
    <p:sldLayoutId id="2147483985" r:id="rId11"/>
    <p:sldLayoutId id="2147483986" r:id="rId12"/>
  </p:sldLayoutIdLst>
  <p:txStyles>
    <p:titleStyle>
      <a:lvl1pPr algn="l" defTabSz="914400" rtl="0" eaLnBrk="1" latinLnBrk="0" hangingPunct="1">
        <a:lnSpc>
          <a:spcPct val="90000"/>
        </a:lnSpc>
        <a:spcBef>
          <a:spcPct val="0"/>
        </a:spcBef>
        <a:buNone/>
        <a:defRPr sz="4200" b="1" kern="1200" cap="none" baseline="0">
          <a:blipFill>
            <a:blip r:embed="rId16">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oleObject" Target="../embeddings/oleObject3.bin"/><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oleObject" Target="../embeddings/oleObject4.bin"/><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oleObject" Target="../embeddings/oleObject5.bin"/><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oleObject" Target="../embeddings/oleObject6.bin"/><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oleObject" Target="../embeddings/oleObject7.bin"/><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oleObject" Target="../embeddings/oleObject8.bin"/><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AutoShape 2">
            <a:extLst>
              <a:ext uri="{FF2B5EF4-FFF2-40B4-BE49-F238E27FC236}">
                <a16:creationId xmlns:a16="http://schemas.microsoft.com/office/drawing/2014/main" id="{1DC417DF-CF18-1B4B-9C21-54774A3CC8B6}"/>
              </a:ext>
            </a:extLst>
          </p:cNvPr>
          <p:cNvSpPr>
            <a:spLocks noGrp="1" noChangeArrowheads="1"/>
          </p:cNvSpPr>
          <p:nvPr>
            <p:ph type="ctrTitle"/>
          </p:nvPr>
        </p:nvSpPr>
        <p:spPr/>
        <p:txBody>
          <a:bodyPr/>
          <a:lstStyle/>
          <a:p>
            <a:pPr eaLnBrk="1" hangingPunct="1"/>
            <a:r>
              <a:rPr lang="en-US" altLang="en-US">
                <a:ea typeface="ＭＳ Ｐゴシック" panose="020B0600070205080204" pitchFamily="34" charset="-128"/>
              </a:rPr>
              <a:t>Chapter 11: The CAPM</a:t>
            </a:r>
          </a:p>
        </p:txBody>
      </p:sp>
      <p:sp>
        <p:nvSpPr>
          <p:cNvPr id="15362" name="Rectangle 3">
            <a:extLst>
              <a:ext uri="{FF2B5EF4-FFF2-40B4-BE49-F238E27FC236}">
                <a16:creationId xmlns:a16="http://schemas.microsoft.com/office/drawing/2014/main" id="{0562E3DC-DFF3-B749-BF28-1E4FBBD2FB45}"/>
              </a:ext>
            </a:extLst>
          </p:cNvPr>
          <p:cNvSpPr>
            <a:spLocks noGrp="1" noChangeArrowheads="1"/>
          </p:cNvSpPr>
          <p:nvPr>
            <p:ph type="subTitle" idx="1"/>
          </p:nvPr>
        </p:nvSpPr>
        <p:spPr/>
        <p:txBody>
          <a:bodyPr/>
          <a:lstStyle/>
          <a:p>
            <a:pPr eaLnBrk="1" hangingPunct="1"/>
            <a:r>
              <a:rPr lang="en-US" altLang="en-US" i="1" dirty="0">
                <a:ea typeface="ＭＳ Ｐゴシック" panose="020B0600070205080204" pitchFamily="34" charset="-128"/>
              </a:rPr>
              <a:t>Corporate Finance</a:t>
            </a:r>
          </a:p>
          <a:p>
            <a:pPr eaLnBrk="1" hangingPunct="1"/>
            <a:endParaRPr lang="en-US" altLang="en-US" dirty="0">
              <a:ea typeface="ＭＳ Ｐゴシック" panose="020B0600070205080204"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AutoShape 2">
            <a:extLst>
              <a:ext uri="{FF2B5EF4-FFF2-40B4-BE49-F238E27FC236}">
                <a16:creationId xmlns:a16="http://schemas.microsoft.com/office/drawing/2014/main" id="{57222C01-8E62-1844-96D8-FAEE3BB16510}"/>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2-asset diversification, II</a:t>
            </a:r>
          </a:p>
        </p:txBody>
      </p:sp>
      <p:graphicFrame>
        <p:nvGraphicFramePr>
          <p:cNvPr id="24578" name="Object 4">
            <a:extLst>
              <a:ext uri="{FF2B5EF4-FFF2-40B4-BE49-F238E27FC236}">
                <a16:creationId xmlns:a16="http://schemas.microsoft.com/office/drawing/2014/main" id="{9744B945-4750-774F-BC97-A8EC61A11A12}"/>
              </a:ext>
            </a:extLst>
          </p:cNvPr>
          <p:cNvGraphicFramePr>
            <a:graphicFrameLocks noGrp="1" noChangeAspect="1"/>
          </p:cNvGraphicFramePr>
          <p:nvPr>
            <p:ph idx="1"/>
          </p:nvPr>
        </p:nvGraphicFramePr>
        <p:xfrm>
          <a:off x="1187450" y="2120900"/>
          <a:ext cx="6767513" cy="4051300"/>
        </p:xfrm>
        <a:graphic>
          <a:graphicData uri="http://schemas.openxmlformats.org/presentationml/2006/ole">
            <mc:AlternateContent xmlns:mc="http://schemas.openxmlformats.org/markup-compatibility/2006">
              <mc:Choice xmlns:v="urn:schemas-microsoft-com:vml" Requires="v">
                <p:oleObj name="Worksheet" r:id="rId2" imgW="9017000" imgH="5397500" progId="Excel.Sheet.8">
                  <p:embed/>
                </p:oleObj>
              </mc:Choice>
              <mc:Fallback>
                <p:oleObj name="Worksheet" r:id="rId2" imgW="9017000" imgH="5397500" progId="Excel.Sheet.8">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450" y="2120900"/>
                        <a:ext cx="6767513" cy="4051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AutoShape 2">
            <a:extLst>
              <a:ext uri="{FF2B5EF4-FFF2-40B4-BE49-F238E27FC236}">
                <a16:creationId xmlns:a16="http://schemas.microsoft.com/office/drawing/2014/main" id="{C8964702-70EC-1444-832C-E413D407B763}"/>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2-asset diversification, III</a:t>
            </a:r>
          </a:p>
        </p:txBody>
      </p:sp>
      <p:sp>
        <p:nvSpPr>
          <p:cNvPr id="25602" name="Rectangle 3">
            <a:extLst>
              <a:ext uri="{FF2B5EF4-FFF2-40B4-BE49-F238E27FC236}">
                <a16:creationId xmlns:a16="http://schemas.microsoft.com/office/drawing/2014/main" id="{AFDF9897-8AF8-2544-913E-D8CAC697359A}"/>
              </a:ext>
            </a:extLst>
          </p:cNvPr>
          <p:cNvSpPr>
            <a:spLocks noGrp="1" noChangeArrowheads="1"/>
          </p:cNvSpPr>
          <p:nvPr>
            <p:ph idx="1"/>
          </p:nvPr>
        </p:nvSpPr>
        <p:spPr/>
        <p:txBody>
          <a:bodyPr/>
          <a:lstStyle/>
          <a:p>
            <a:pPr eaLnBrk="1" hangingPunct="1">
              <a:lnSpc>
                <a:spcPct val="90000"/>
              </a:lnSpc>
            </a:pPr>
            <a:r>
              <a:rPr lang="en-US" altLang="en-US" sz="2400">
                <a:ea typeface="ＭＳ Ｐゴシック" panose="020B0600070205080204" pitchFamily="34" charset="-128"/>
              </a:rPr>
              <a:t>H1 and H2 have the same expected return and variance (std.).  </a:t>
            </a:r>
          </a:p>
          <a:p>
            <a:pPr eaLnBrk="1" hangingPunct="1">
              <a:lnSpc>
                <a:spcPct val="90000"/>
              </a:lnSpc>
            </a:pPr>
            <a:r>
              <a:rPr lang="en-US" altLang="en-US" sz="2400">
                <a:ea typeface="ＭＳ Ｐゴシック" panose="020B0600070205080204" pitchFamily="34" charset="-128"/>
              </a:rPr>
              <a:t>Why adding H2 is better than adding H1?</a:t>
            </a:r>
          </a:p>
          <a:p>
            <a:pPr eaLnBrk="1" hangingPunct="1">
              <a:lnSpc>
                <a:spcPct val="90000"/>
              </a:lnSpc>
            </a:pPr>
            <a:r>
              <a:rPr lang="en-US" altLang="en-US" sz="2400">
                <a:ea typeface="ＭＳ Ｐゴシック" panose="020B0600070205080204" pitchFamily="34" charset="-128"/>
              </a:rPr>
              <a:t>The answer is: correlation coefficient.</a:t>
            </a:r>
          </a:p>
          <a:p>
            <a:pPr eaLnBrk="1" hangingPunct="1">
              <a:lnSpc>
                <a:spcPct val="90000"/>
              </a:lnSpc>
            </a:pPr>
            <a:r>
              <a:rPr lang="en-US" altLang="en-US" sz="2400">
                <a:ea typeface="ＭＳ Ｐゴシック" panose="020B0600070205080204" pitchFamily="34" charset="-128"/>
              </a:rPr>
              <a:t>The correlation coefficient between IBM and and H2 is lower than that between IBM and H1.</a:t>
            </a:r>
          </a:p>
          <a:p>
            <a:pPr eaLnBrk="1" hangingPunct="1">
              <a:lnSpc>
                <a:spcPct val="90000"/>
              </a:lnSpc>
            </a:pPr>
            <a:r>
              <a:rPr lang="en-US" altLang="en-US" sz="2400">
                <a:ea typeface="ＭＳ Ｐゴシック" panose="020B0600070205080204" pitchFamily="34" charset="-128"/>
              </a:rPr>
              <a:t>That is, with respect to IBM</a:t>
            </a:r>
            <a:r>
              <a:rPr lang="ja-JP" altLang="en-US" sz="2400">
                <a:ea typeface="ＭＳ Ｐゴシック" panose="020B0600070205080204" pitchFamily="34" charset="-128"/>
              </a:rPr>
              <a:t>’</a:t>
            </a:r>
            <a:r>
              <a:rPr lang="en-US" altLang="ja-JP" sz="2400">
                <a:ea typeface="ＭＳ Ｐゴシック" panose="020B0600070205080204" pitchFamily="34" charset="-128"/>
              </a:rPr>
              <a:t>s return behavior, the return behavior of H2 is more unique than that of H1.</a:t>
            </a:r>
          </a:p>
          <a:p>
            <a:pPr eaLnBrk="1" hangingPunct="1">
              <a:lnSpc>
                <a:spcPct val="90000"/>
              </a:lnSpc>
            </a:pPr>
            <a:r>
              <a:rPr lang="en-US" altLang="en-US" sz="2400">
                <a:ea typeface="ＭＳ Ｐゴシック" panose="020B0600070205080204" pitchFamily="34" charset="-128"/>
              </a:rPr>
              <a:t>Return uniqueness is good!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AutoShape 2">
            <a:extLst>
              <a:ext uri="{FF2B5EF4-FFF2-40B4-BE49-F238E27FC236}">
                <a16:creationId xmlns:a16="http://schemas.microsoft.com/office/drawing/2014/main" id="{0B7855B0-6C73-3744-B65C-32BD4E34A358}"/>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Correlation coefficient</a:t>
            </a:r>
          </a:p>
        </p:txBody>
      </p:sp>
      <p:sp>
        <p:nvSpPr>
          <p:cNvPr id="26626" name="Rectangle 3">
            <a:extLst>
              <a:ext uri="{FF2B5EF4-FFF2-40B4-BE49-F238E27FC236}">
                <a16:creationId xmlns:a16="http://schemas.microsoft.com/office/drawing/2014/main" id="{19A1B2FC-5ABA-BD4A-9F26-1F854E46D85D}"/>
              </a:ext>
            </a:extLst>
          </p:cNvPr>
          <p:cNvSpPr>
            <a:spLocks noGrp="1" noChangeArrowheads="1"/>
          </p:cNvSpPr>
          <p:nvPr>
            <p:ph idx="1"/>
          </p:nvPr>
        </p:nvSpPr>
        <p:spPr/>
        <p:txBody>
          <a:bodyPr/>
          <a:lstStyle/>
          <a:p>
            <a:pPr eaLnBrk="1" hangingPunct="1"/>
            <a:r>
              <a:rPr lang="en-US" altLang="en-US" sz="2400">
                <a:ea typeface="ＭＳ Ｐゴシック" panose="020B0600070205080204" pitchFamily="34" charset="-128"/>
              </a:rPr>
              <a:t>Correlation coefficient measures the mutual dependence of two random returns.</a:t>
            </a:r>
          </a:p>
          <a:p>
            <a:pPr eaLnBrk="1" hangingPunct="1"/>
            <a:r>
              <a:rPr lang="en-US" altLang="en-US" sz="2400">
                <a:ea typeface="ＭＳ Ｐゴシック" panose="020B0600070205080204" pitchFamily="34" charset="-128"/>
              </a:rPr>
              <a:t>Correlation coefficient ranges from +1 (perfectly positively correlated) to -1 (perfectly negatively correlated).</a:t>
            </a:r>
          </a:p>
          <a:p>
            <a:pPr eaLnBrk="1" hangingPunct="1"/>
            <a:r>
              <a:rPr lang="en-US" altLang="en-US" sz="2400">
                <a:ea typeface="ＭＳ Ｐゴシック" panose="020B0600070205080204" pitchFamily="34" charset="-128"/>
              </a:rPr>
              <a:t>Cov(IBM,H1) = </a:t>
            </a:r>
            <a:r>
              <a:rPr lang="en-US" altLang="en-US" sz="2400" i="1">
                <a:ea typeface="ＭＳ Ｐゴシック" panose="020B0600070205080204" pitchFamily="34" charset="-128"/>
              </a:rPr>
              <a:t>p</a:t>
            </a:r>
            <a:r>
              <a:rPr lang="en-US" altLang="en-US" sz="2400" baseline="-25000">
                <a:ea typeface="ＭＳ Ｐゴシック" panose="020B0600070205080204" pitchFamily="34" charset="-128"/>
              </a:rPr>
              <a:t>1</a:t>
            </a:r>
            <a:r>
              <a:rPr lang="en-US" altLang="en-US" sz="2400">
                <a:ea typeface="ＭＳ Ｐゴシック" panose="020B0600070205080204" pitchFamily="34" charset="-128"/>
              </a:rPr>
              <a:t>* (E(</a:t>
            </a:r>
            <a:r>
              <a:rPr lang="en-US" altLang="en-US" sz="2400" i="1">
                <a:ea typeface="ＭＳ Ｐゴシック" panose="020B0600070205080204" pitchFamily="34" charset="-128"/>
              </a:rPr>
              <a:t>r</a:t>
            </a:r>
            <a:r>
              <a:rPr lang="en-US" altLang="en-US" sz="2400" baseline="-25000">
                <a:ea typeface="ＭＳ Ｐゴシック" panose="020B0600070205080204" pitchFamily="34" charset="-128"/>
              </a:rPr>
              <a:t>IBM</a:t>
            </a:r>
            <a:r>
              <a:rPr lang="en-US" altLang="en-US" sz="2400">
                <a:ea typeface="ＭＳ Ｐゴシック" panose="020B0600070205080204" pitchFamily="34" charset="-128"/>
              </a:rPr>
              <a:t>) – </a:t>
            </a:r>
            <a:r>
              <a:rPr lang="en-US" altLang="en-US" sz="2400" i="1">
                <a:ea typeface="ＭＳ Ｐゴシック" panose="020B0600070205080204" pitchFamily="34" charset="-128"/>
              </a:rPr>
              <a:t>r</a:t>
            </a:r>
            <a:r>
              <a:rPr lang="en-US" altLang="en-US" sz="2400" baseline="-25000">
                <a:ea typeface="ＭＳ Ｐゴシック" panose="020B0600070205080204" pitchFamily="34" charset="-128"/>
              </a:rPr>
              <a:t>IBM, 1</a:t>
            </a:r>
            <a:r>
              <a:rPr lang="en-US" altLang="en-US" sz="2400">
                <a:ea typeface="ＭＳ Ｐゴシック" panose="020B0600070205080204" pitchFamily="34" charset="-128"/>
              </a:rPr>
              <a:t>) * (E(</a:t>
            </a:r>
            <a:r>
              <a:rPr lang="en-US" altLang="en-US" sz="2400" i="1">
                <a:ea typeface="ＭＳ Ｐゴシック" panose="020B0600070205080204" pitchFamily="34" charset="-128"/>
              </a:rPr>
              <a:t>r</a:t>
            </a:r>
            <a:r>
              <a:rPr lang="en-US" altLang="en-US" sz="2400" baseline="-25000">
                <a:ea typeface="ＭＳ Ｐゴシック" panose="020B0600070205080204" pitchFamily="34" charset="-128"/>
              </a:rPr>
              <a:t>H1</a:t>
            </a:r>
            <a:r>
              <a:rPr lang="en-US" altLang="en-US" sz="2400">
                <a:ea typeface="ＭＳ Ｐゴシック" panose="020B0600070205080204" pitchFamily="34" charset="-128"/>
              </a:rPr>
              <a:t>) – </a:t>
            </a:r>
            <a:r>
              <a:rPr lang="en-US" altLang="en-US" sz="2400" i="1">
                <a:ea typeface="ＭＳ Ｐゴシック" panose="020B0600070205080204" pitchFamily="34" charset="-128"/>
              </a:rPr>
              <a:t>r</a:t>
            </a:r>
            <a:r>
              <a:rPr lang="en-US" altLang="en-US" sz="2400" baseline="-25000">
                <a:ea typeface="ＭＳ Ｐゴシック" panose="020B0600070205080204" pitchFamily="34" charset="-128"/>
              </a:rPr>
              <a:t>H1, 1</a:t>
            </a:r>
            <a:r>
              <a:rPr lang="en-US" altLang="en-US" sz="2400">
                <a:ea typeface="ＭＳ Ｐゴシック" panose="020B0600070205080204" pitchFamily="34" charset="-128"/>
              </a:rPr>
              <a:t>) + </a:t>
            </a:r>
            <a:r>
              <a:rPr lang="en-US" altLang="en-US" sz="2400" i="1">
                <a:ea typeface="ＭＳ Ｐゴシック" panose="020B0600070205080204" pitchFamily="34" charset="-128"/>
              </a:rPr>
              <a:t>p</a:t>
            </a:r>
            <a:r>
              <a:rPr lang="en-US" altLang="en-US" sz="2400" baseline="-25000">
                <a:ea typeface="ＭＳ Ｐゴシック" panose="020B0600070205080204" pitchFamily="34" charset="-128"/>
              </a:rPr>
              <a:t>2</a:t>
            </a:r>
            <a:r>
              <a:rPr lang="en-US" altLang="en-US" sz="2400">
                <a:ea typeface="ＭＳ Ｐゴシック" panose="020B0600070205080204" pitchFamily="34" charset="-128"/>
              </a:rPr>
              <a:t>* (E(</a:t>
            </a:r>
            <a:r>
              <a:rPr lang="en-US" altLang="en-US" sz="2400" i="1">
                <a:ea typeface="ＭＳ Ｐゴシック" panose="020B0600070205080204" pitchFamily="34" charset="-128"/>
              </a:rPr>
              <a:t>r</a:t>
            </a:r>
            <a:r>
              <a:rPr lang="en-US" altLang="en-US" sz="2400" baseline="-25000">
                <a:ea typeface="ＭＳ Ｐゴシック" panose="020B0600070205080204" pitchFamily="34" charset="-128"/>
              </a:rPr>
              <a:t>IBM</a:t>
            </a:r>
            <a:r>
              <a:rPr lang="en-US" altLang="en-US" sz="2400">
                <a:ea typeface="ＭＳ Ｐゴシック" panose="020B0600070205080204" pitchFamily="34" charset="-128"/>
              </a:rPr>
              <a:t>) – </a:t>
            </a:r>
            <a:r>
              <a:rPr lang="en-US" altLang="en-US" sz="2400" i="1">
                <a:ea typeface="ＭＳ Ｐゴシック" panose="020B0600070205080204" pitchFamily="34" charset="-128"/>
              </a:rPr>
              <a:t>r</a:t>
            </a:r>
            <a:r>
              <a:rPr lang="en-US" altLang="en-US" sz="2400" baseline="-25000">
                <a:ea typeface="ＭＳ Ｐゴシック" panose="020B0600070205080204" pitchFamily="34" charset="-128"/>
              </a:rPr>
              <a:t>IBM, 2</a:t>
            </a:r>
            <a:r>
              <a:rPr lang="en-US" altLang="en-US" sz="2400">
                <a:ea typeface="ＭＳ Ｐゴシック" panose="020B0600070205080204" pitchFamily="34" charset="-128"/>
              </a:rPr>
              <a:t>) * (E(</a:t>
            </a:r>
            <a:r>
              <a:rPr lang="en-US" altLang="en-US" sz="2400" i="1">
                <a:ea typeface="ＭＳ Ｐゴシック" panose="020B0600070205080204" pitchFamily="34" charset="-128"/>
              </a:rPr>
              <a:t>r</a:t>
            </a:r>
            <a:r>
              <a:rPr lang="en-US" altLang="en-US" sz="2400" baseline="-25000">
                <a:ea typeface="ＭＳ Ｐゴシック" panose="020B0600070205080204" pitchFamily="34" charset="-128"/>
              </a:rPr>
              <a:t>H1</a:t>
            </a:r>
            <a:r>
              <a:rPr lang="en-US" altLang="en-US" sz="2400">
                <a:ea typeface="ＭＳ Ｐゴシック" panose="020B0600070205080204" pitchFamily="34" charset="-128"/>
              </a:rPr>
              <a:t>) – </a:t>
            </a:r>
            <a:r>
              <a:rPr lang="en-US" altLang="en-US" sz="2400" i="1">
                <a:ea typeface="ＭＳ Ｐゴシック" panose="020B0600070205080204" pitchFamily="34" charset="-128"/>
              </a:rPr>
              <a:t>r</a:t>
            </a:r>
            <a:r>
              <a:rPr lang="en-US" altLang="en-US" sz="2400" baseline="-25000">
                <a:ea typeface="ＭＳ Ｐゴシック" panose="020B0600070205080204" pitchFamily="34" charset="-128"/>
              </a:rPr>
              <a:t>H1, 2</a:t>
            </a:r>
            <a:r>
              <a:rPr lang="en-US" altLang="en-US" sz="2400">
                <a:ea typeface="ＭＳ Ｐゴシック" panose="020B0600070205080204" pitchFamily="34" charset="-128"/>
              </a:rPr>
              <a:t>) + … + </a:t>
            </a:r>
            <a:r>
              <a:rPr lang="en-US" altLang="en-US" sz="2400" i="1">
                <a:ea typeface="ＭＳ Ｐゴシック" panose="020B0600070205080204" pitchFamily="34" charset="-128"/>
              </a:rPr>
              <a:t>p</a:t>
            </a:r>
            <a:r>
              <a:rPr lang="en-US" altLang="en-US" sz="2400" i="1" baseline="-25000">
                <a:ea typeface="ＭＳ Ｐゴシック" panose="020B0600070205080204" pitchFamily="34" charset="-128"/>
              </a:rPr>
              <a:t>S</a:t>
            </a:r>
            <a:r>
              <a:rPr lang="en-US" altLang="en-US" sz="2400">
                <a:ea typeface="ＭＳ Ｐゴシック" panose="020B0600070205080204" pitchFamily="34" charset="-128"/>
              </a:rPr>
              <a:t> * (E(</a:t>
            </a:r>
            <a:r>
              <a:rPr lang="en-US" altLang="en-US" sz="2400" i="1">
                <a:ea typeface="ＭＳ Ｐゴシック" panose="020B0600070205080204" pitchFamily="34" charset="-128"/>
              </a:rPr>
              <a:t>r</a:t>
            </a:r>
            <a:r>
              <a:rPr lang="en-US" altLang="en-US" sz="2400" baseline="-25000">
                <a:ea typeface="ＭＳ Ｐゴシック" panose="020B0600070205080204" pitchFamily="34" charset="-128"/>
              </a:rPr>
              <a:t>IBM</a:t>
            </a:r>
            <a:r>
              <a:rPr lang="en-US" altLang="en-US" sz="2400">
                <a:ea typeface="ＭＳ Ｐゴシック" panose="020B0600070205080204" pitchFamily="34" charset="-128"/>
              </a:rPr>
              <a:t>) – </a:t>
            </a:r>
            <a:r>
              <a:rPr lang="en-US" altLang="en-US" sz="2400" i="1">
                <a:ea typeface="ＭＳ Ｐゴシック" panose="020B0600070205080204" pitchFamily="34" charset="-128"/>
              </a:rPr>
              <a:t>r</a:t>
            </a:r>
            <a:r>
              <a:rPr lang="en-US" altLang="en-US" sz="2400" baseline="-25000">
                <a:ea typeface="ＭＳ Ｐゴシック" panose="020B0600070205080204" pitchFamily="34" charset="-128"/>
              </a:rPr>
              <a:t>IBM, </a:t>
            </a:r>
            <a:r>
              <a:rPr lang="en-US" altLang="en-US" sz="2400" i="1" baseline="-25000">
                <a:ea typeface="ＭＳ Ｐゴシック" panose="020B0600070205080204" pitchFamily="34" charset="-128"/>
              </a:rPr>
              <a:t>S</a:t>
            </a:r>
            <a:r>
              <a:rPr lang="en-US" altLang="en-US" sz="2400">
                <a:ea typeface="ＭＳ Ｐゴシック" panose="020B0600070205080204" pitchFamily="34" charset="-128"/>
              </a:rPr>
              <a:t>) * (E(</a:t>
            </a:r>
            <a:r>
              <a:rPr lang="en-US" altLang="en-US" sz="2400" i="1">
                <a:ea typeface="ＭＳ Ｐゴシック" panose="020B0600070205080204" pitchFamily="34" charset="-128"/>
              </a:rPr>
              <a:t>r</a:t>
            </a:r>
            <a:r>
              <a:rPr lang="en-US" altLang="en-US" sz="2400" baseline="-25000">
                <a:ea typeface="ＭＳ Ｐゴシック" panose="020B0600070205080204" pitchFamily="34" charset="-128"/>
              </a:rPr>
              <a:t>H1</a:t>
            </a:r>
            <a:r>
              <a:rPr lang="en-US" altLang="en-US" sz="2400">
                <a:ea typeface="ＭＳ Ｐゴシック" panose="020B0600070205080204" pitchFamily="34" charset="-128"/>
              </a:rPr>
              <a:t>) – </a:t>
            </a:r>
            <a:r>
              <a:rPr lang="en-US" altLang="en-US" sz="2400" i="1">
                <a:ea typeface="ＭＳ Ｐゴシック" panose="020B0600070205080204" pitchFamily="34" charset="-128"/>
              </a:rPr>
              <a:t>r</a:t>
            </a:r>
            <a:r>
              <a:rPr lang="en-US" altLang="en-US" sz="2400" baseline="-25000">
                <a:ea typeface="ＭＳ Ｐゴシック" panose="020B0600070205080204" pitchFamily="34" charset="-128"/>
              </a:rPr>
              <a:t>H1, </a:t>
            </a:r>
            <a:r>
              <a:rPr lang="en-US" altLang="en-US" sz="2400" i="1" baseline="-25000">
                <a:ea typeface="ＭＳ Ｐゴシック" panose="020B0600070205080204" pitchFamily="34" charset="-128"/>
              </a:rPr>
              <a:t>S</a:t>
            </a:r>
            <a:r>
              <a:rPr lang="en-US" altLang="en-US" sz="2400">
                <a:ea typeface="ＭＳ Ｐゴシック" panose="020B0600070205080204" pitchFamily="34" charset="-128"/>
              </a:rPr>
              <a:t>).</a:t>
            </a:r>
          </a:p>
          <a:p>
            <a:pPr eaLnBrk="1" hangingPunct="1"/>
            <a:r>
              <a:rPr lang="en-US" altLang="en-US" sz="2400" i="1">
                <a:ea typeface="ＭＳ Ｐゴシック" panose="020B0600070205080204" pitchFamily="34" charset="-128"/>
                <a:sym typeface="Symbol" pitchFamily="2" charset="2"/>
              </a:rPr>
              <a:t></a:t>
            </a:r>
            <a:r>
              <a:rPr lang="en-US" altLang="en-US" sz="2400" baseline="-25000">
                <a:ea typeface="ＭＳ Ｐゴシック" panose="020B0600070205080204" pitchFamily="34" charset="-128"/>
                <a:sym typeface="Symbol" pitchFamily="2" charset="2"/>
              </a:rPr>
              <a:t>IBM, H1</a:t>
            </a:r>
            <a:r>
              <a:rPr lang="en-US" altLang="en-US" sz="2400">
                <a:ea typeface="ＭＳ Ｐゴシック" panose="020B0600070205080204" pitchFamily="34" charset="-128"/>
                <a:sym typeface="Symbol" pitchFamily="2" charset="2"/>
              </a:rPr>
              <a:t> = </a:t>
            </a:r>
            <a:r>
              <a:rPr lang="en-US" altLang="en-US" sz="2400">
                <a:ea typeface="ＭＳ Ｐゴシック" panose="020B0600070205080204" pitchFamily="34" charset="-128"/>
              </a:rPr>
              <a:t>Cov(IBM,H1)</a:t>
            </a:r>
            <a:r>
              <a:rPr lang="en-US" altLang="en-US" sz="2400">
                <a:ea typeface="ＭＳ Ｐゴシック" panose="020B0600070205080204" pitchFamily="34" charset="-128"/>
                <a:sym typeface="Symbol" pitchFamily="2" charset="2"/>
              </a:rPr>
              <a:t> / (</a:t>
            </a:r>
            <a:r>
              <a:rPr lang="en-US" altLang="en-US" sz="2400">
                <a:ea typeface="ＭＳ Ｐゴシック" panose="020B0600070205080204" pitchFamily="34" charset="-128"/>
              </a:rPr>
              <a:t>Std(IBM)</a:t>
            </a:r>
            <a:r>
              <a:rPr lang="en-US" altLang="en-US" sz="2400">
                <a:ea typeface="ＭＳ Ｐゴシック" panose="020B0600070205080204" pitchFamily="34" charset="-128"/>
                <a:sym typeface="Symbol" pitchFamily="2" charset="2"/>
              </a:rPr>
              <a:t> * </a:t>
            </a:r>
            <a:r>
              <a:rPr lang="en-US" altLang="en-US" sz="2400">
                <a:ea typeface="ＭＳ Ｐゴシック" panose="020B0600070205080204" pitchFamily="34" charset="-128"/>
              </a:rPr>
              <a:t>Std(H1) </a:t>
            </a:r>
            <a:r>
              <a:rPr lang="en-US" altLang="en-US" sz="2400">
                <a:ea typeface="ＭＳ Ｐゴシック" panose="020B0600070205080204" pitchFamily="34" charset="-128"/>
                <a:sym typeface="Symbol" pitchFamily="2" charset="2"/>
              </a:rPr>
              <a:t>).</a:t>
            </a:r>
          </a:p>
          <a:p>
            <a:pPr eaLnBrk="1" hangingPunct="1"/>
            <a:r>
              <a:rPr lang="en-US" altLang="en-US" sz="2400" i="1">
                <a:ea typeface="ＭＳ Ｐゴシック" panose="020B0600070205080204" pitchFamily="34" charset="-128"/>
                <a:sym typeface="Symbol" pitchFamily="2" charset="2"/>
              </a:rPr>
              <a:t></a:t>
            </a:r>
            <a:r>
              <a:rPr lang="en-US" altLang="en-US" sz="2400">
                <a:ea typeface="ＭＳ Ｐゴシック" panose="020B0600070205080204" pitchFamily="34" charset="-128"/>
                <a:sym typeface="Symbol" pitchFamily="2" charset="2"/>
              </a:rPr>
              <a:t>: correlation coefficient.</a:t>
            </a:r>
          </a:p>
          <a:p>
            <a:pPr eaLnBrk="1" hangingPunct="1"/>
            <a:endParaRPr lang="en-US" altLang="en-US" sz="2400">
              <a:ea typeface="ＭＳ Ｐゴシック" panose="020B0600070205080204" pitchFamily="34" charset="-128"/>
            </a:endParaRPr>
          </a:p>
          <a:p>
            <a:pPr eaLnBrk="1" hangingPunct="1"/>
            <a:endParaRPr lang="en-US" altLang="en-US" sz="2400">
              <a:ea typeface="ＭＳ Ｐゴシック" panose="020B0600070205080204" pitchFamily="34" charset="-12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AutoShape 2">
            <a:extLst>
              <a:ext uri="{FF2B5EF4-FFF2-40B4-BE49-F238E27FC236}">
                <a16:creationId xmlns:a16="http://schemas.microsoft.com/office/drawing/2014/main" id="{8EE7F51B-42CE-5F44-BF7E-0DD01467495D}"/>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2-asset diversification, IV</a:t>
            </a:r>
          </a:p>
        </p:txBody>
      </p:sp>
      <p:graphicFrame>
        <p:nvGraphicFramePr>
          <p:cNvPr id="27650" name="Object 4">
            <a:extLst>
              <a:ext uri="{FF2B5EF4-FFF2-40B4-BE49-F238E27FC236}">
                <a16:creationId xmlns:a16="http://schemas.microsoft.com/office/drawing/2014/main" id="{032875E2-5C04-E546-BED6-690F085C764C}"/>
              </a:ext>
            </a:extLst>
          </p:cNvPr>
          <p:cNvGraphicFramePr>
            <a:graphicFrameLocks noGrp="1" noChangeAspect="1"/>
          </p:cNvGraphicFramePr>
          <p:nvPr>
            <p:ph idx="1"/>
          </p:nvPr>
        </p:nvGraphicFramePr>
        <p:xfrm>
          <a:off x="1627188" y="2120900"/>
          <a:ext cx="5889625" cy="4049713"/>
        </p:xfrm>
        <a:graphic>
          <a:graphicData uri="http://schemas.openxmlformats.org/presentationml/2006/ole">
            <mc:AlternateContent xmlns:mc="http://schemas.openxmlformats.org/markup-compatibility/2006">
              <mc:Choice xmlns:v="urn:schemas-microsoft-com:vml" Requires="v">
                <p:oleObj name="Worksheet" r:id="rId2" imgW="7848600" imgH="5397500" progId="Excel.Sheet.8">
                  <p:embed/>
                </p:oleObj>
              </mc:Choice>
              <mc:Fallback>
                <p:oleObj name="Worksheet" r:id="rId2" imgW="7848600" imgH="5397500" progId="Excel.Sheet.8">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27188" y="2120900"/>
                        <a:ext cx="5889625" cy="4049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AutoShape 2">
            <a:extLst>
              <a:ext uri="{FF2B5EF4-FFF2-40B4-BE49-F238E27FC236}">
                <a16:creationId xmlns:a16="http://schemas.microsoft.com/office/drawing/2014/main" id="{880C3BB3-4A07-BA4B-A07F-F8B47EA8F051}"/>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sym typeface="Symbol" pitchFamily="2" charset="2"/>
              </a:rPr>
              <a:t>The opportunity set: </a:t>
            </a:r>
            <a:r>
              <a:rPr lang="en-US" altLang="en-US" i="1">
                <a:ea typeface="ＭＳ Ｐゴシック" panose="020B0600070205080204" pitchFamily="34" charset="-128"/>
                <a:sym typeface="Symbol" pitchFamily="2" charset="2"/>
              </a:rPr>
              <a:t></a:t>
            </a:r>
            <a:r>
              <a:rPr lang="en-US" altLang="en-US">
                <a:ea typeface="ＭＳ Ｐゴシック" panose="020B0600070205080204" pitchFamily="34" charset="-128"/>
                <a:sym typeface="Symbol" pitchFamily="2" charset="2"/>
              </a:rPr>
              <a:t> = 1</a:t>
            </a:r>
          </a:p>
        </p:txBody>
      </p:sp>
      <p:graphicFrame>
        <p:nvGraphicFramePr>
          <p:cNvPr id="28674" name="Object 4">
            <a:extLst>
              <a:ext uri="{FF2B5EF4-FFF2-40B4-BE49-F238E27FC236}">
                <a16:creationId xmlns:a16="http://schemas.microsoft.com/office/drawing/2014/main" id="{E4961483-5928-2A43-9E0D-3CEC28B627E0}"/>
              </a:ext>
            </a:extLst>
          </p:cNvPr>
          <p:cNvGraphicFramePr>
            <a:graphicFrameLocks noGrp="1" noChangeAspect="1"/>
          </p:cNvGraphicFramePr>
          <p:nvPr>
            <p:ph idx="1"/>
          </p:nvPr>
        </p:nvGraphicFramePr>
        <p:xfrm>
          <a:off x="1031875" y="2387600"/>
          <a:ext cx="6697663" cy="4687888"/>
        </p:xfrm>
        <a:graphic>
          <a:graphicData uri="http://schemas.openxmlformats.org/presentationml/2006/ole">
            <mc:AlternateContent xmlns:mc="http://schemas.openxmlformats.org/markup-compatibility/2006">
              <mc:Choice xmlns:v="urn:schemas-microsoft-com:vml" Requires="v">
                <p:oleObj name="Worksheet" r:id="rId2" imgW="6350000" imgH="4445000" progId="Excel.Sheet.8">
                  <p:embed/>
                </p:oleObj>
              </mc:Choice>
              <mc:Fallback>
                <p:oleObj name="Worksheet" r:id="rId2" imgW="6350000" imgH="4445000" progId="Excel.Sheet.8">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1875" y="2387600"/>
                        <a:ext cx="6697663" cy="4687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AutoShape 5">
            <a:extLst>
              <a:ext uri="{FF2B5EF4-FFF2-40B4-BE49-F238E27FC236}">
                <a16:creationId xmlns:a16="http://schemas.microsoft.com/office/drawing/2014/main" id="{D17B0485-103A-424F-A920-15ABE645239F}"/>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sym typeface="Symbol" pitchFamily="2" charset="2"/>
              </a:rPr>
              <a:t>The opportunity set: </a:t>
            </a:r>
            <a:r>
              <a:rPr lang="en-US" altLang="en-US" i="1">
                <a:ea typeface="ＭＳ Ｐゴシック" panose="020B0600070205080204" pitchFamily="34" charset="-128"/>
                <a:sym typeface="Symbol" pitchFamily="2" charset="2"/>
              </a:rPr>
              <a:t></a:t>
            </a:r>
            <a:r>
              <a:rPr lang="en-US" altLang="en-US">
                <a:ea typeface="ＭＳ Ｐゴシック" panose="020B0600070205080204" pitchFamily="34" charset="-128"/>
                <a:sym typeface="Symbol" pitchFamily="2" charset="2"/>
              </a:rPr>
              <a:t> = -1</a:t>
            </a:r>
          </a:p>
        </p:txBody>
      </p:sp>
      <p:graphicFrame>
        <p:nvGraphicFramePr>
          <p:cNvPr id="29698" name="Object 4">
            <a:extLst>
              <a:ext uri="{FF2B5EF4-FFF2-40B4-BE49-F238E27FC236}">
                <a16:creationId xmlns:a16="http://schemas.microsoft.com/office/drawing/2014/main" id="{E38CF9A9-7A78-554B-8A79-6C6A50766F29}"/>
              </a:ext>
            </a:extLst>
          </p:cNvPr>
          <p:cNvGraphicFramePr>
            <a:graphicFrameLocks noGrp="1" noChangeAspect="1"/>
          </p:cNvGraphicFramePr>
          <p:nvPr>
            <p:ph idx="1"/>
          </p:nvPr>
        </p:nvGraphicFramePr>
        <p:xfrm>
          <a:off x="1000125" y="2397125"/>
          <a:ext cx="6753225" cy="4725988"/>
        </p:xfrm>
        <a:graphic>
          <a:graphicData uri="http://schemas.openxmlformats.org/presentationml/2006/ole">
            <mc:AlternateContent xmlns:mc="http://schemas.openxmlformats.org/markup-compatibility/2006">
              <mc:Choice xmlns:v="urn:schemas-microsoft-com:vml" Requires="v">
                <p:oleObj name="Worksheet" r:id="rId2" imgW="6388100" imgH="4470400" progId="Excel.Sheet.8">
                  <p:embed/>
                </p:oleObj>
              </mc:Choice>
              <mc:Fallback>
                <p:oleObj name="Worksheet" r:id="rId2" imgW="6388100" imgH="4470400" progId="Excel.Sheet.8">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0125" y="2397125"/>
                        <a:ext cx="6753225" cy="4725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AutoShape 2">
            <a:extLst>
              <a:ext uri="{FF2B5EF4-FFF2-40B4-BE49-F238E27FC236}">
                <a16:creationId xmlns:a16="http://schemas.microsoft.com/office/drawing/2014/main" id="{6599D66A-484A-9A46-8423-400A9A416F99}"/>
              </a:ext>
            </a:extLst>
          </p:cNvPr>
          <p:cNvSpPr>
            <a:spLocks noGrp="1" noChangeArrowheads="1"/>
          </p:cNvSpPr>
          <p:nvPr>
            <p:ph type="title"/>
          </p:nvPr>
        </p:nvSpPr>
        <p:spPr/>
        <p:txBody>
          <a:bodyPr/>
          <a:lstStyle/>
          <a:p>
            <a:pPr eaLnBrk="1" hangingPunct="1"/>
            <a:r>
              <a:rPr lang="en-US" altLang="en-US" sz="3200">
                <a:ea typeface="ＭＳ Ｐゴシック" panose="020B0600070205080204" pitchFamily="34" charset="-128"/>
              </a:rPr>
              <a:t>2-asset diversification</a:t>
            </a:r>
          </a:p>
        </p:txBody>
      </p:sp>
      <p:pic>
        <p:nvPicPr>
          <p:cNvPr id="30722" name="Picture 4" descr="bod30611_0705">
            <a:extLst>
              <a:ext uri="{FF2B5EF4-FFF2-40B4-BE49-F238E27FC236}">
                <a16:creationId xmlns:a16="http://schemas.microsoft.com/office/drawing/2014/main" id="{835E1F01-C9F3-D442-B6EE-2C56810D427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2517934" y="2120900"/>
            <a:ext cx="4108131" cy="4051300"/>
          </a:xfr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AutoShape 2">
            <a:extLst>
              <a:ext uri="{FF2B5EF4-FFF2-40B4-BE49-F238E27FC236}">
                <a16:creationId xmlns:a16="http://schemas.microsoft.com/office/drawing/2014/main" id="{8888D2B1-2CFA-564F-8E5E-05C64344B642}"/>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So, these are what we have so far:</a:t>
            </a:r>
          </a:p>
        </p:txBody>
      </p:sp>
      <p:sp>
        <p:nvSpPr>
          <p:cNvPr id="31746" name="Rectangle 3">
            <a:extLst>
              <a:ext uri="{FF2B5EF4-FFF2-40B4-BE49-F238E27FC236}">
                <a16:creationId xmlns:a16="http://schemas.microsoft.com/office/drawing/2014/main" id="{0E5D9944-AB39-0A40-842C-F10C0118F8D6}"/>
              </a:ext>
            </a:extLst>
          </p:cNvPr>
          <p:cNvSpPr>
            <a:spLocks noGrp="1" noChangeArrowheads="1"/>
          </p:cNvSpPr>
          <p:nvPr>
            <p:ph idx="1"/>
          </p:nvPr>
        </p:nvSpPr>
        <p:spPr/>
        <p:txBody>
          <a:bodyPr/>
          <a:lstStyle/>
          <a:p>
            <a:pPr eaLnBrk="1" hangingPunct="1">
              <a:lnSpc>
                <a:spcPct val="90000"/>
              </a:lnSpc>
            </a:pPr>
            <a:r>
              <a:rPr lang="en-US" altLang="en-US">
                <a:ea typeface="ＭＳ Ｐゴシック" panose="020B0600070205080204" pitchFamily="34" charset="-128"/>
              </a:rPr>
              <a:t>The shape of the combinations of 2 assets is like a rubber band.</a:t>
            </a:r>
          </a:p>
          <a:p>
            <a:pPr eaLnBrk="1" hangingPunct="1">
              <a:lnSpc>
                <a:spcPct val="90000"/>
              </a:lnSpc>
            </a:pPr>
            <a:r>
              <a:rPr lang="en-US" altLang="en-US">
                <a:ea typeface="ＭＳ Ｐゴシック" panose="020B0600070205080204" pitchFamily="34" charset="-128"/>
              </a:rPr>
              <a:t>With a low correlation coefficient, you can pull the rubber band further to the left, which is good.</a:t>
            </a:r>
          </a:p>
          <a:p>
            <a:pPr eaLnBrk="1" hangingPunct="1">
              <a:lnSpc>
                <a:spcPct val="90000"/>
              </a:lnSpc>
            </a:pPr>
            <a:r>
              <a:rPr lang="en-US" altLang="en-US">
                <a:ea typeface="ＭＳ Ｐゴシック" panose="020B0600070205080204" pitchFamily="34" charset="-128"/>
              </a:rPr>
              <a:t>Holding other factors constant, the lower the correlation coefficient, the better.</a:t>
            </a:r>
          </a:p>
          <a:p>
            <a:pPr eaLnBrk="1" hangingPunct="1">
              <a:lnSpc>
                <a:spcPct val="90000"/>
              </a:lnSpc>
            </a:pPr>
            <a:r>
              <a:rPr lang="en-US" altLang="en-US">
                <a:ea typeface="ＭＳ Ｐゴシック" panose="020B0600070205080204" pitchFamily="34" charset="-128"/>
              </a:rPr>
              <a:t>Again, return uniqueness is healthy!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AutoShape 2">
            <a:extLst>
              <a:ext uri="{FF2B5EF4-FFF2-40B4-BE49-F238E27FC236}">
                <a16:creationId xmlns:a16="http://schemas.microsoft.com/office/drawing/2014/main" id="{1DB628D1-BD20-7545-8043-C0F3F18ECBAD}"/>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2-asset formulas</a:t>
            </a:r>
          </a:p>
        </p:txBody>
      </p:sp>
      <p:sp>
        <p:nvSpPr>
          <p:cNvPr id="32770" name="Rectangle 3">
            <a:extLst>
              <a:ext uri="{FF2B5EF4-FFF2-40B4-BE49-F238E27FC236}">
                <a16:creationId xmlns:a16="http://schemas.microsoft.com/office/drawing/2014/main" id="{6E09AE9A-BFB3-7B42-A4A5-A149E27A7773}"/>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It turns out that there are nice formulas for calculating the expected return and standard deviation of a 2-asset portfolio.  Let the portfolio weight of asset 1 be </a:t>
            </a:r>
            <a:r>
              <a:rPr lang="en-US" altLang="en-US" i="1">
                <a:ea typeface="ＭＳ Ｐゴシック" panose="020B0600070205080204" pitchFamily="34" charset="-128"/>
              </a:rPr>
              <a:t>w</a:t>
            </a:r>
            <a:r>
              <a:rPr lang="en-US" altLang="en-US">
                <a:ea typeface="ＭＳ Ｐゴシック" panose="020B0600070205080204" pitchFamily="34" charset="-128"/>
              </a:rPr>
              <a:t>.  The portfolio weight of asset 2 is thus (1 – </a:t>
            </a:r>
            <a:r>
              <a:rPr lang="en-US" altLang="en-US" i="1">
                <a:ea typeface="ＭＳ Ｐゴシック" panose="020B0600070205080204" pitchFamily="34" charset="-128"/>
              </a:rPr>
              <a:t>w</a:t>
            </a:r>
            <a:r>
              <a:rPr lang="en-US" altLang="en-US">
                <a:ea typeface="ＭＳ Ｐゴシック" panose="020B0600070205080204" pitchFamily="34" charset="-128"/>
              </a:rPr>
              <a:t>).</a:t>
            </a:r>
          </a:p>
          <a:p>
            <a:pPr eaLnBrk="1" hangingPunct="1"/>
            <a:r>
              <a:rPr lang="en-US" altLang="en-US">
                <a:ea typeface="ＭＳ Ｐゴシック" panose="020B0600070205080204" pitchFamily="34" charset="-128"/>
              </a:rPr>
              <a:t>E(</a:t>
            </a:r>
            <a:r>
              <a:rPr lang="en-US" altLang="en-US" i="1">
                <a:ea typeface="ＭＳ Ｐゴシック" panose="020B0600070205080204" pitchFamily="34" charset="-128"/>
              </a:rPr>
              <a:t>r</a:t>
            </a:r>
            <a:r>
              <a:rPr lang="en-US" altLang="en-US">
                <a:ea typeface="ＭＳ Ｐゴシック" panose="020B0600070205080204" pitchFamily="34" charset="-128"/>
              </a:rPr>
              <a:t>) = </a:t>
            </a:r>
            <a:r>
              <a:rPr lang="en-US" altLang="en-US" i="1">
                <a:ea typeface="ＭＳ Ｐゴシック" panose="020B0600070205080204" pitchFamily="34" charset="-128"/>
              </a:rPr>
              <a:t>w</a:t>
            </a:r>
            <a:r>
              <a:rPr lang="en-US" altLang="en-US">
                <a:ea typeface="ＭＳ Ｐゴシック" panose="020B0600070205080204" pitchFamily="34" charset="-128"/>
              </a:rPr>
              <a:t> * E(</a:t>
            </a:r>
            <a:r>
              <a:rPr lang="en-US" altLang="en-US" i="1">
                <a:ea typeface="ＭＳ Ｐゴシック" panose="020B0600070205080204" pitchFamily="34" charset="-128"/>
              </a:rPr>
              <a:t>r</a:t>
            </a:r>
            <a:r>
              <a:rPr lang="en-US" altLang="en-US" baseline="-25000">
                <a:ea typeface="ＭＳ Ｐゴシック" panose="020B0600070205080204" pitchFamily="34" charset="-128"/>
              </a:rPr>
              <a:t>1</a:t>
            </a:r>
            <a:r>
              <a:rPr lang="en-US" altLang="en-US">
                <a:ea typeface="ＭＳ Ｐゴシック" panose="020B0600070205080204" pitchFamily="34" charset="-128"/>
              </a:rPr>
              <a:t>) + (1 – </a:t>
            </a:r>
            <a:r>
              <a:rPr lang="en-US" altLang="en-US" i="1">
                <a:ea typeface="ＭＳ Ｐゴシック" panose="020B0600070205080204" pitchFamily="34" charset="-128"/>
              </a:rPr>
              <a:t>w</a:t>
            </a:r>
            <a:r>
              <a:rPr lang="en-US" altLang="en-US">
                <a:ea typeface="ＭＳ Ｐゴシック" panose="020B0600070205080204" pitchFamily="34" charset="-128"/>
              </a:rPr>
              <a:t>) * E(</a:t>
            </a:r>
            <a:r>
              <a:rPr lang="en-US" altLang="en-US" i="1">
                <a:ea typeface="ＭＳ Ｐゴシック" panose="020B0600070205080204" pitchFamily="34" charset="-128"/>
              </a:rPr>
              <a:t>r</a:t>
            </a:r>
            <a:r>
              <a:rPr lang="en-US" altLang="en-US" baseline="-25000">
                <a:ea typeface="ＭＳ Ｐゴシック" panose="020B0600070205080204" pitchFamily="34" charset="-128"/>
              </a:rPr>
              <a:t>2</a:t>
            </a:r>
            <a:r>
              <a:rPr lang="en-US" altLang="en-US">
                <a:ea typeface="ＭＳ Ｐゴシック" panose="020B0600070205080204" pitchFamily="34" charset="-128"/>
              </a:rPr>
              <a:t>).</a:t>
            </a:r>
          </a:p>
          <a:p>
            <a:pPr eaLnBrk="1" hangingPunct="1"/>
            <a:r>
              <a:rPr lang="en-US" altLang="en-US">
                <a:ea typeface="ＭＳ Ｐゴシック" panose="020B0600070205080204" pitchFamily="34" charset="-128"/>
              </a:rPr>
              <a:t>Std(</a:t>
            </a:r>
            <a:r>
              <a:rPr lang="en-US" altLang="en-US" i="1">
                <a:ea typeface="ＭＳ Ｐゴシック" panose="020B0600070205080204" pitchFamily="34" charset="-128"/>
              </a:rPr>
              <a:t>r</a:t>
            </a:r>
            <a:r>
              <a:rPr lang="en-US" altLang="en-US">
                <a:ea typeface="ＭＳ Ｐゴシック" panose="020B0600070205080204" pitchFamily="34" charset="-128"/>
              </a:rPr>
              <a:t>) = (</a:t>
            </a:r>
            <a:r>
              <a:rPr lang="en-US" altLang="en-US" i="1">
                <a:ea typeface="ＭＳ Ｐゴシック" panose="020B0600070205080204" pitchFamily="34" charset="-128"/>
              </a:rPr>
              <a:t>w</a:t>
            </a:r>
            <a:r>
              <a:rPr lang="en-US" altLang="en-US" baseline="30000">
                <a:ea typeface="ＭＳ Ｐゴシック" panose="020B0600070205080204" pitchFamily="34" charset="-128"/>
              </a:rPr>
              <a:t>2</a:t>
            </a:r>
            <a:r>
              <a:rPr lang="en-US" altLang="en-US">
                <a:ea typeface="ＭＳ Ｐゴシック" panose="020B0600070205080204" pitchFamily="34" charset="-128"/>
              </a:rPr>
              <a:t> * Var(</a:t>
            </a:r>
            <a:r>
              <a:rPr lang="en-US" altLang="en-US" i="1">
                <a:ea typeface="ＭＳ Ｐゴシック" panose="020B0600070205080204" pitchFamily="34" charset="-128"/>
              </a:rPr>
              <a:t>r</a:t>
            </a:r>
            <a:r>
              <a:rPr lang="en-US" altLang="en-US" baseline="-25000">
                <a:ea typeface="ＭＳ Ｐゴシック" panose="020B0600070205080204" pitchFamily="34" charset="-128"/>
              </a:rPr>
              <a:t>1</a:t>
            </a:r>
            <a:r>
              <a:rPr lang="en-US" altLang="en-US">
                <a:ea typeface="ＭＳ Ｐゴシック" panose="020B0600070205080204" pitchFamily="34" charset="-128"/>
              </a:rPr>
              <a:t>) + 2* </a:t>
            </a:r>
            <a:r>
              <a:rPr lang="en-US" altLang="en-US" i="1">
                <a:ea typeface="ＭＳ Ｐゴシック" panose="020B0600070205080204" pitchFamily="34" charset="-128"/>
              </a:rPr>
              <a:t>w</a:t>
            </a:r>
            <a:r>
              <a:rPr lang="en-US" altLang="en-US">
                <a:ea typeface="ＭＳ Ｐゴシック" panose="020B0600070205080204" pitchFamily="34" charset="-128"/>
              </a:rPr>
              <a:t> * (1 – </a:t>
            </a:r>
            <a:r>
              <a:rPr lang="en-US" altLang="en-US" i="1">
                <a:ea typeface="ＭＳ Ｐゴシック" panose="020B0600070205080204" pitchFamily="34" charset="-128"/>
              </a:rPr>
              <a:t>w</a:t>
            </a:r>
            <a:r>
              <a:rPr lang="en-US" altLang="en-US">
                <a:ea typeface="ＭＳ Ｐゴシック" panose="020B0600070205080204" pitchFamily="34" charset="-128"/>
              </a:rPr>
              <a:t>) * cov(1,2) + (1 – </a:t>
            </a:r>
            <a:r>
              <a:rPr lang="en-US" altLang="en-US" i="1">
                <a:ea typeface="ＭＳ Ｐゴシック" panose="020B0600070205080204" pitchFamily="34" charset="-128"/>
              </a:rPr>
              <a:t>w</a:t>
            </a:r>
            <a:r>
              <a:rPr lang="en-US" altLang="en-US">
                <a:ea typeface="ＭＳ Ｐゴシック" panose="020B0600070205080204" pitchFamily="34" charset="-128"/>
              </a:rPr>
              <a:t>)</a:t>
            </a:r>
            <a:r>
              <a:rPr lang="en-US" altLang="en-US" baseline="30000">
                <a:ea typeface="ＭＳ Ｐゴシック" panose="020B0600070205080204" pitchFamily="34" charset="-128"/>
              </a:rPr>
              <a:t>2</a:t>
            </a:r>
            <a:r>
              <a:rPr lang="en-US" altLang="en-US">
                <a:ea typeface="ＭＳ Ｐゴシック" panose="020B0600070205080204" pitchFamily="34" charset="-128"/>
              </a:rPr>
              <a:t> * Var(</a:t>
            </a:r>
            <a:r>
              <a:rPr lang="en-US" altLang="en-US" i="1">
                <a:ea typeface="ＭＳ Ｐゴシック" panose="020B0600070205080204" pitchFamily="34" charset="-128"/>
              </a:rPr>
              <a:t>r</a:t>
            </a:r>
            <a:r>
              <a:rPr lang="en-US" altLang="en-US" baseline="-25000">
                <a:ea typeface="ＭＳ Ｐゴシック" panose="020B0600070205080204" pitchFamily="34" charset="-128"/>
              </a:rPr>
              <a:t>2</a:t>
            </a:r>
            <a:r>
              <a:rPr lang="en-US" altLang="en-US">
                <a:ea typeface="ＭＳ Ｐゴシック" panose="020B0600070205080204" pitchFamily="34" charset="-128"/>
              </a:rPr>
              <a:t>))</a:t>
            </a:r>
            <a:r>
              <a:rPr lang="en-US" altLang="en-US" baseline="30000">
                <a:ea typeface="ＭＳ Ｐゴシック" panose="020B0600070205080204" pitchFamily="34" charset="-128"/>
              </a:rPr>
              <a:t>1/2.</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AutoShape 2">
            <a:extLst>
              <a:ext uri="{FF2B5EF4-FFF2-40B4-BE49-F238E27FC236}">
                <a16:creationId xmlns:a16="http://schemas.microsoft.com/office/drawing/2014/main" id="{7CABC46F-1A1D-484B-A48A-E0CA08ECAA23}"/>
              </a:ext>
            </a:extLst>
          </p:cNvPr>
          <p:cNvSpPr>
            <a:spLocks noGrp="1" noChangeArrowheads="1"/>
          </p:cNvSpPr>
          <p:nvPr>
            <p:ph type="title"/>
          </p:nvPr>
        </p:nvSpPr>
        <p:spPr/>
        <p:txBody>
          <a:bodyPr/>
          <a:lstStyle/>
          <a:p>
            <a:pPr eaLnBrk="1" hangingPunct="1"/>
            <a:r>
              <a:rPr lang="en-US" altLang="en-US" sz="3200">
                <a:ea typeface="ＭＳ Ｐゴシック" panose="020B0600070205080204" pitchFamily="34" charset="-128"/>
                <a:sym typeface="Symbol" pitchFamily="2" charset="2"/>
              </a:rPr>
              <a:t>Now, let us work on</a:t>
            </a:r>
            <a:r>
              <a:rPr lang="en-US" altLang="en-US" sz="3200" i="1">
                <a:ea typeface="ＭＳ Ｐゴシック" panose="020B0600070205080204" pitchFamily="34" charset="-128"/>
                <a:sym typeface="Symbol" pitchFamily="2" charset="2"/>
              </a:rPr>
              <a:t> </a:t>
            </a:r>
            <a:r>
              <a:rPr lang="en-US" altLang="en-US" sz="3200">
                <a:ea typeface="ＭＳ Ｐゴシック" panose="020B0600070205080204" pitchFamily="34" charset="-128"/>
                <a:sym typeface="Symbol" pitchFamily="2" charset="2"/>
              </a:rPr>
              <a:t> = 0, i.e., Cov=0</a:t>
            </a:r>
          </a:p>
        </p:txBody>
      </p:sp>
      <p:graphicFrame>
        <p:nvGraphicFramePr>
          <p:cNvPr id="33794" name="Object 4">
            <a:extLst>
              <a:ext uri="{FF2B5EF4-FFF2-40B4-BE49-F238E27FC236}">
                <a16:creationId xmlns:a16="http://schemas.microsoft.com/office/drawing/2014/main" id="{4AAF3324-CF4C-104B-99E7-F9260675C93C}"/>
              </a:ext>
            </a:extLst>
          </p:cNvPr>
          <p:cNvGraphicFramePr>
            <a:graphicFrameLocks noGrp="1" noChangeAspect="1"/>
          </p:cNvGraphicFramePr>
          <p:nvPr>
            <p:ph idx="1"/>
          </p:nvPr>
        </p:nvGraphicFramePr>
        <p:xfrm>
          <a:off x="1073150" y="2454275"/>
          <a:ext cx="6937375" cy="5002213"/>
        </p:xfrm>
        <a:graphic>
          <a:graphicData uri="http://schemas.openxmlformats.org/presentationml/2006/ole">
            <mc:AlternateContent xmlns:mc="http://schemas.openxmlformats.org/markup-compatibility/2006">
              <mc:Choice xmlns:v="urn:schemas-microsoft-com:vml" Requires="v">
                <p:oleObj name="Worksheet" r:id="rId2" imgW="6692900" imgH="4826000" progId="Excel.Sheet.8">
                  <p:embed/>
                </p:oleObj>
              </mc:Choice>
              <mc:Fallback>
                <p:oleObj name="Worksheet" r:id="rId2" imgW="6692900" imgH="4826000" progId="Excel.Sheet.8">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3150" y="2454275"/>
                        <a:ext cx="6937375" cy="5002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AutoShape 2">
            <a:extLst>
              <a:ext uri="{FF2B5EF4-FFF2-40B4-BE49-F238E27FC236}">
                <a16:creationId xmlns:a16="http://schemas.microsoft.com/office/drawing/2014/main" id="{B9D166F5-22B2-8C4C-8DAB-D921B7CA5672}"/>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Outline</a:t>
            </a:r>
          </a:p>
        </p:txBody>
      </p:sp>
      <p:sp>
        <p:nvSpPr>
          <p:cNvPr id="16386" name="Rectangle 3">
            <a:extLst>
              <a:ext uri="{FF2B5EF4-FFF2-40B4-BE49-F238E27FC236}">
                <a16:creationId xmlns:a16="http://schemas.microsoft.com/office/drawing/2014/main" id="{AA5FA5CF-F756-9E49-A891-381C9629E9CD}"/>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Portfolio theory</a:t>
            </a:r>
          </a:p>
          <a:p>
            <a:pPr eaLnBrk="1" hangingPunct="1"/>
            <a:r>
              <a:rPr lang="en-US" altLang="en-US">
                <a:ea typeface="ＭＳ Ｐゴシック" panose="020B0600070205080204" pitchFamily="34" charset="-128"/>
              </a:rPr>
              <a:t>The CAPM (Capital Asset Pricing Model)</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7" name="Arc 3">
            <a:extLst>
              <a:ext uri="{FF2B5EF4-FFF2-40B4-BE49-F238E27FC236}">
                <a16:creationId xmlns:a16="http://schemas.microsoft.com/office/drawing/2014/main" id="{8E54AA17-EC61-6245-B16D-3E890C0B1766}"/>
              </a:ext>
            </a:extLst>
          </p:cNvPr>
          <p:cNvSpPr>
            <a:spLocks/>
          </p:cNvSpPr>
          <p:nvPr/>
        </p:nvSpPr>
        <p:spPr bwMode="auto">
          <a:xfrm flipH="1">
            <a:off x="3657600" y="2590800"/>
            <a:ext cx="2513013" cy="1120775"/>
          </a:xfrm>
          <a:custGeom>
            <a:avLst/>
            <a:gdLst>
              <a:gd name="T0" fmla="*/ 2147483647 w 21586"/>
              <a:gd name="T1" fmla="*/ 0 h 21314"/>
              <a:gd name="T2" fmla="*/ 2147483647 w 21586"/>
              <a:gd name="T3" fmla="*/ 2147483647 h 21314"/>
              <a:gd name="T4" fmla="*/ 0 w 21586"/>
              <a:gd name="T5" fmla="*/ 2147483647 h 21314"/>
              <a:gd name="T6" fmla="*/ 0 60000 65536"/>
              <a:gd name="T7" fmla="*/ 0 60000 65536"/>
              <a:gd name="T8" fmla="*/ 0 60000 65536"/>
            </a:gdLst>
            <a:ahLst/>
            <a:cxnLst>
              <a:cxn ang="T6">
                <a:pos x="T0" y="T1"/>
              </a:cxn>
              <a:cxn ang="T7">
                <a:pos x="T2" y="T3"/>
              </a:cxn>
              <a:cxn ang="T8">
                <a:pos x="T4" y="T5"/>
              </a:cxn>
            </a:cxnLst>
            <a:rect l="0" t="0" r="r" b="b"/>
            <a:pathLst>
              <a:path w="21586" h="21314" fill="none" extrusionOk="0">
                <a:moveTo>
                  <a:pt x="3503" y="0"/>
                </a:moveTo>
                <a:cubicBezTo>
                  <a:pt x="13651" y="1668"/>
                  <a:pt x="21216" y="10259"/>
                  <a:pt x="21586" y="20536"/>
                </a:cubicBezTo>
              </a:path>
              <a:path w="21586" h="21314" stroke="0" extrusionOk="0">
                <a:moveTo>
                  <a:pt x="3503" y="0"/>
                </a:moveTo>
                <a:cubicBezTo>
                  <a:pt x="13651" y="1668"/>
                  <a:pt x="21216" y="10259"/>
                  <a:pt x="21586" y="20536"/>
                </a:cubicBezTo>
                <a:lnTo>
                  <a:pt x="0" y="21314"/>
                </a:lnTo>
                <a:lnTo>
                  <a:pt x="3503" y="0"/>
                </a:lnTo>
                <a:close/>
              </a:path>
            </a:pathLst>
          </a:custGeom>
          <a:noFill/>
          <a:ln w="381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818" name="Rectangle 4">
            <a:extLst>
              <a:ext uri="{FF2B5EF4-FFF2-40B4-BE49-F238E27FC236}">
                <a16:creationId xmlns:a16="http://schemas.microsoft.com/office/drawing/2014/main" id="{A8ECC260-0FCF-DB4F-9A6E-0570231D4A80}"/>
              </a:ext>
            </a:extLst>
          </p:cNvPr>
          <p:cNvSpPr>
            <a:spLocks noGrp="1" noChangeArrowheads="1"/>
          </p:cNvSpPr>
          <p:nvPr>
            <p:ph type="title"/>
          </p:nvPr>
        </p:nvSpPr>
        <p:spPr>
          <a:xfrm>
            <a:off x="468313" y="539750"/>
            <a:ext cx="8675687" cy="1082675"/>
          </a:xfrm>
        </p:spPr>
        <p:txBody>
          <a:bodyPr/>
          <a:lstStyle/>
          <a:p>
            <a:pPr eaLnBrk="1" hangingPunct="1"/>
            <a:r>
              <a:rPr lang="en-US" altLang="en-US">
                <a:ea typeface="ＭＳ Ｐゴシック" panose="020B0600070205080204" pitchFamily="34" charset="-128"/>
              </a:rPr>
              <a:t>  N risky assets</a:t>
            </a:r>
          </a:p>
        </p:txBody>
      </p:sp>
      <p:sp>
        <p:nvSpPr>
          <p:cNvPr id="34819" name="Rectangle 5">
            <a:extLst>
              <a:ext uri="{FF2B5EF4-FFF2-40B4-BE49-F238E27FC236}">
                <a16:creationId xmlns:a16="http://schemas.microsoft.com/office/drawing/2014/main" id="{E219CB0B-AE47-ED41-91DD-596A27543F71}"/>
              </a:ext>
            </a:extLst>
          </p:cNvPr>
          <p:cNvSpPr>
            <a:spLocks noGrp="1" noChangeArrowheads="1"/>
          </p:cNvSpPr>
          <p:nvPr>
            <p:ph idx="1"/>
          </p:nvPr>
        </p:nvSpPr>
        <p:spPr>
          <a:xfrm>
            <a:off x="914400" y="5410200"/>
            <a:ext cx="7772400" cy="590550"/>
          </a:xfrm>
        </p:spPr>
        <p:txBody>
          <a:bodyPr>
            <a:normAutofit lnSpcReduction="10000"/>
          </a:bodyPr>
          <a:lstStyle/>
          <a:p>
            <a:pPr marL="0" indent="0" eaLnBrk="1" hangingPunct="1">
              <a:buFont typeface="Wingdings" pitchFamily="2" charset="2"/>
              <a:buNone/>
            </a:pPr>
            <a:r>
              <a:rPr lang="en-US" altLang="en-US">
                <a:ea typeface="ＭＳ Ｐゴシック" panose="020B0600070205080204" pitchFamily="34" charset="-128"/>
              </a:rPr>
              <a:t>The section of the opportunity set above the minimum variance portfolio is the efficient frontier.</a:t>
            </a:r>
            <a:endParaRPr lang="en-US" altLang="en-US" i="1">
              <a:ea typeface="ＭＳ Ｐゴシック" panose="020B0600070205080204" pitchFamily="34" charset="-128"/>
            </a:endParaRPr>
          </a:p>
        </p:txBody>
      </p:sp>
      <p:sp>
        <p:nvSpPr>
          <p:cNvPr id="22533" name="Line 6">
            <a:extLst>
              <a:ext uri="{FF2B5EF4-FFF2-40B4-BE49-F238E27FC236}">
                <a16:creationId xmlns:a16="http://schemas.microsoft.com/office/drawing/2014/main" id="{3F60444E-9A0C-E441-9EF0-08C60ACA735C}"/>
              </a:ext>
            </a:extLst>
          </p:cNvPr>
          <p:cNvSpPr>
            <a:spLocks noChangeShapeType="1"/>
          </p:cNvSpPr>
          <p:nvPr/>
        </p:nvSpPr>
        <p:spPr bwMode="auto">
          <a:xfrm>
            <a:off x="2743200" y="5192713"/>
            <a:ext cx="4572000"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34821" name="Arc 7">
            <a:extLst>
              <a:ext uri="{FF2B5EF4-FFF2-40B4-BE49-F238E27FC236}">
                <a16:creationId xmlns:a16="http://schemas.microsoft.com/office/drawing/2014/main" id="{7805538A-2061-7E42-B35F-83C8EF8B9F81}"/>
              </a:ext>
            </a:extLst>
          </p:cNvPr>
          <p:cNvSpPr>
            <a:spLocks/>
          </p:cNvSpPr>
          <p:nvPr/>
        </p:nvSpPr>
        <p:spPr bwMode="auto">
          <a:xfrm flipH="1">
            <a:off x="3657600" y="3676650"/>
            <a:ext cx="2514600" cy="895350"/>
          </a:xfrm>
          <a:custGeom>
            <a:avLst/>
            <a:gdLst>
              <a:gd name="T0" fmla="*/ 2147483647 w 21600"/>
              <a:gd name="T1" fmla="*/ 0 h 17018"/>
              <a:gd name="T2" fmla="*/ 2147483647 w 21600"/>
              <a:gd name="T3" fmla="*/ 2147483647 h 17018"/>
              <a:gd name="T4" fmla="*/ 0 w 21600"/>
              <a:gd name="T5" fmla="*/ 2147483647 h 17018"/>
              <a:gd name="T6" fmla="*/ 0 60000 65536"/>
              <a:gd name="T7" fmla="*/ 0 60000 65536"/>
              <a:gd name="T8" fmla="*/ 0 60000 65536"/>
            </a:gdLst>
            <a:ahLst/>
            <a:cxnLst>
              <a:cxn ang="T6">
                <a:pos x="T0" y="T1"/>
              </a:cxn>
              <a:cxn ang="T7">
                <a:pos x="T2" y="T3"/>
              </a:cxn>
              <a:cxn ang="T8">
                <a:pos x="T4" y="T5"/>
              </a:cxn>
            </a:cxnLst>
            <a:rect l="0" t="0" r="r" b="b"/>
            <a:pathLst>
              <a:path w="21600" h="17018" fill="none" extrusionOk="0">
                <a:moveTo>
                  <a:pt x="21589" y="0"/>
                </a:moveTo>
                <a:cubicBezTo>
                  <a:pt x="21596" y="221"/>
                  <a:pt x="21600" y="443"/>
                  <a:pt x="21600" y="666"/>
                </a:cubicBezTo>
                <a:cubicBezTo>
                  <a:pt x="21600" y="6945"/>
                  <a:pt x="18866" y="12914"/>
                  <a:pt x="14112" y="17017"/>
                </a:cubicBezTo>
              </a:path>
              <a:path w="21600" h="17018" stroke="0" extrusionOk="0">
                <a:moveTo>
                  <a:pt x="21589" y="0"/>
                </a:moveTo>
                <a:cubicBezTo>
                  <a:pt x="21596" y="221"/>
                  <a:pt x="21600" y="443"/>
                  <a:pt x="21600" y="666"/>
                </a:cubicBezTo>
                <a:cubicBezTo>
                  <a:pt x="21600" y="6945"/>
                  <a:pt x="18866" y="12914"/>
                  <a:pt x="14112" y="17017"/>
                </a:cubicBezTo>
                <a:lnTo>
                  <a:pt x="0" y="666"/>
                </a:lnTo>
                <a:lnTo>
                  <a:pt x="21589" y="0"/>
                </a:lnTo>
                <a:close/>
              </a:path>
            </a:pathLst>
          </a:custGeom>
          <a:noFill/>
          <a:ln w="381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5" name="Text Box 8">
            <a:extLst>
              <a:ext uri="{FF2B5EF4-FFF2-40B4-BE49-F238E27FC236}">
                <a16:creationId xmlns:a16="http://schemas.microsoft.com/office/drawing/2014/main" id="{AC84F289-BF62-1E43-86D6-796690E21BB2}"/>
              </a:ext>
            </a:extLst>
          </p:cNvPr>
          <p:cNvSpPr txBox="1">
            <a:spLocks noChangeArrowheads="1"/>
          </p:cNvSpPr>
          <p:nvPr/>
        </p:nvSpPr>
        <p:spPr bwMode="auto">
          <a:xfrm rot="-5400000">
            <a:off x="1847850" y="2419350"/>
            <a:ext cx="13335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a:defRPr i="1">
                <a:solidFill>
                  <a:schemeClr val="tx1"/>
                </a:solidFill>
                <a:latin typeface="Arial" charset="0"/>
                <a:ea typeface="ＭＳ Ｐゴシック" charset="0"/>
              </a:defRPr>
            </a:lvl1pPr>
            <a:lvl2pPr marL="742950" indent="-285750">
              <a:defRPr i="1">
                <a:solidFill>
                  <a:schemeClr val="tx1"/>
                </a:solidFill>
                <a:latin typeface="Arial" charset="0"/>
                <a:ea typeface="ＭＳ Ｐゴシック" charset="0"/>
              </a:defRPr>
            </a:lvl2pPr>
            <a:lvl3pPr marL="1143000" indent="-228600">
              <a:defRPr i="1">
                <a:solidFill>
                  <a:schemeClr val="tx1"/>
                </a:solidFill>
                <a:latin typeface="Arial" charset="0"/>
                <a:ea typeface="ＭＳ Ｐゴシック" charset="0"/>
              </a:defRPr>
            </a:lvl3pPr>
            <a:lvl4pPr marL="1600200" indent="-228600">
              <a:defRPr i="1">
                <a:solidFill>
                  <a:schemeClr val="tx1"/>
                </a:solidFill>
                <a:latin typeface="Arial" charset="0"/>
                <a:ea typeface="ＭＳ Ｐゴシック" charset="0"/>
              </a:defRPr>
            </a:lvl4pPr>
            <a:lvl5pPr marL="2057400" indent="-228600">
              <a:defRPr i="1">
                <a:solidFill>
                  <a:schemeClr val="tx1"/>
                </a:solidFill>
                <a:latin typeface="Arial" charset="0"/>
                <a:ea typeface="ＭＳ Ｐゴシック" charset="0"/>
              </a:defRPr>
            </a:lvl5pPr>
            <a:lvl6pPr marL="2514600" indent="-228600" eaLnBrk="0" fontAlgn="base" hangingPunct="0">
              <a:spcBef>
                <a:spcPct val="0"/>
              </a:spcBef>
              <a:spcAft>
                <a:spcPct val="0"/>
              </a:spcAft>
              <a:defRPr i="1">
                <a:solidFill>
                  <a:schemeClr val="tx1"/>
                </a:solidFill>
                <a:latin typeface="Arial" charset="0"/>
                <a:ea typeface="ＭＳ Ｐゴシック" charset="0"/>
              </a:defRPr>
            </a:lvl6pPr>
            <a:lvl7pPr marL="2971800" indent="-228600" eaLnBrk="0" fontAlgn="base" hangingPunct="0">
              <a:spcBef>
                <a:spcPct val="0"/>
              </a:spcBef>
              <a:spcAft>
                <a:spcPct val="0"/>
              </a:spcAft>
              <a:defRPr i="1">
                <a:solidFill>
                  <a:schemeClr val="tx1"/>
                </a:solidFill>
                <a:latin typeface="Arial" charset="0"/>
                <a:ea typeface="ＭＳ Ｐゴシック" charset="0"/>
              </a:defRPr>
            </a:lvl7pPr>
            <a:lvl8pPr marL="3429000" indent="-228600" eaLnBrk="0" fontAlgn="base" hangingPunct="0">
              <a:spcBef>
                <a:spcPct val="0"/>
              </a:spcBef>
              <a:spcAft>
                <a:spcPct val="0"/>
              </a:spcAft>
              <a:defRPr i="1">
                <a:solidFill>
                  <a:schemeClr val="tx1"/>
                </a:solidFill>
                <a:latin typeface="Arial" charset="0"/>
                <a:ea typeface="ＭＳ Ｐゴシック" charset="0"/>
              </a:defRPr>
            </a:lvl8pPr>
            <a:lvl9pPr marL="3886200" indent="-228600" eaLnBrk="0" fontAlgn="base" hangingPunct="0">
              <a:spcBef>
                <a:spcPct val="0"/>
              </a:spcBef>
              <a:spcAft>
                <a:spcPct val="0"/>
              </a:spcAft>
              <a:defRPr i="1">
                <a:solidFill>
                  <a:schemeClr val="tx1"/>
                </a:solidFill>
                <a:latin typeface="Arial" charset="0"/>
                <a:ea typeface="ＭＳ Ｐゴシック" charset="0"/>
              </a:defRPr>
            </a:lvl9pPr>
          </a:lstStyle>
          <a:p>
            <a:pPr>
              <a:spcBef>
                <a:spcPct val="50000"/>
              </a:spcBef>
              <a:defRPr/>
            </a:pPr>
            <a:r>
              <a:rPr lang="en-US" sz="2400">
                <a:latin typeface="Times New Roman" charset="0"/>
              </a:rPr>
              <a:t>return</a:t>
            </a:r>
          </a:p>
        </p:txBody>
      </p:sp>
      <p:sp>
        <p:nvSpPr>
          <p:cNvPr id="22536" name="Text Box 9">
            <a:extLst>
              <a:ext uri="{FF2B5EF4-FFF2-40B4-BE49-F238E27FC236}">
                <a16:creationId xmlns:a16="http://schemas.microsoft.com/office/drawing/2014/main" id="{48AB5921-A99F-8D4B-A970-4BDB272A72B2}"/>
              </a:ext>
            </a:extLst>
          </p:cNvPr>
          <p:cNvSpPr txBox="1">
            <a:spLocks noChangeArrowheads="1"/>
          </p:cNvSpPr>
          <p:nvPr/>
        </p:nvSpPr>
        <p:spPr bwMode="auto">
          <a:xfrm>
            <a:off x="7315200" y="4953000"/>
            <a:ext cx="609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a:defRPr i="1">
                <a:solidFill>
                  <a:schemeClr val="tx1"/>
                </a:solidFill>
                <a:latin typeface="Arial" charset="0"/>
                <a:ea typeface="ＭＳ Ｐゴシック" charset="0"/>
              </a:defRPr>
            </a:lvl1pPr>
            <a:lvl2pPr marL="742950" indent="-285750">
              <a:defRPr i="1">
                <a:solidFill>
                  <a:schemeClr val="tx1"/>
                </a:solidFill>
                <a:latin typeface="Arial" charset="0"/>
                <a:ea typeface="ＭＳ Ｐゴシック" charset="0"/>
              </a:defRPr>
            </a:lvl2pPr>
            <a:lvl3pPr marL="1143000" indent="-228600">
              <a:defRPr i="1">
                <a:solidFill>
                  <a:schemeClr val="tx1"/>
                </a:solidFill>
                <a:latin typeface="Arial" charset="0"/>
                <a:ea typeface="ＭＳ Ｐゴシック" charset="0"/>
              </a:defRPr>
            </a:lvl3pPr>
            <a:lvl4pPr marL="1600200" indent="-228600">
              <a:defRPr i="1">
                <a:solidFill>
                  <a:schemeClr val="tx1"/>
                </a:solidFill>
                <a:latin typeface="Arial" charset="0"/>
                <a:ea typeface="ＭＳ Ｐゴシック" charset="0"/>
              </a:defRPr>
            </a:lvl4pPr>
            <a:lvl5pPr marL="2057400" indent="-228600">
              <a:defRPr i="1">
                <a:solidFill>
                  <a:schemeClr val="tx1"/>
                </a:solidFill>
                <a:latin typeface="Arial" charset="0"/>
                <a:ea typeface="ＭＳ Ｐゴシック" charset="0"/>
              </a:defRPr>
            </a:lvl5pPr>
            <a:lvl6pPr marL="2514600" indent="-228600" eaLnBrk="0" fontAlgn="base" hangingPunct="0">
              <a:spcBef>
                <a:spcPct val="0"/>
              </a:spcBef>
              <a:spcAft>
                <a:spcPct val="0"/>
              </a:spcAft>
              <a:defRPr i="1">
                <a:solidFill>
                  <a:schemeClr val="tx1"/>
                </a:solidFill>
                <a:latin typeface="Arial" charset="0"/>
                <a:ea typeface="ＭＳ Ｐゴシック" charset="0"/>
              </a:defRPr>
            </a:lvl6pPr>
            <a:lvl7pPr marL="2971800" indent="-228600" eaLnBrk="0" fontAlgn="base" hangingPunct="0">
              <a:spcBef>
                <a:spcPct val="0"/>
              </a:spcBef>
              <a:spcAft>
                <a:spcPct val="0"/>
              </a:spcAft>
              <a:defRPr i="1">
                <a:solidFill>
                  <a:schemeClr val="tx1"/>
                </a:solidFill>
                <a:latin typeface="Arial" charset="0"/>
                <a:ea typeface="ＭＳ Ｐゴシック" charset="0"/>
              </a:defRPr>
            </a:lvl7pPr>
            <a:lvl8pPr marL="3429000" indent="-228600" eaLnBrk="0" fontAlgn="base" hangingPunct="0">
              <a:spcBef>
                <a:spcPct val="0"/>
              </a:spcBef>
              <a:spcAft>
                <a:spcPct val="0"/>
              </a:spcAft>
              <a:defRPr i="1">
                <a:solidFill>
                  <a:schemeClr val="tx1"/>
                </a:solidFill>
                <a:latin typeface="Arial" charset="0"/>
                <a:ea typeface="ＭＳ Ｐゴシック" charset="0"/>
              </a:defRPr>
            </a:lvl8pPr>
            <a:lvl9pPr marL="3886200" indent="-228600" eaLnBrk="0" fontAlgn="base" hangingPunct="0">
              <a:spcBef>
                <a:spcPct val="0"/>
              </a:spcBef>
              <a:spcAft>
                <a:spcPct val="0"/>
              </a:spcAft>
              <a:defRPr i="1">
                <a:solidFill>
                  <a:schemeClr val="tx1"/>
                </a:solidFill>
                <a:latin typeface="Arial" charset="0"/>
                <a:ea typeface="ＭＳ Ｐゴシック" charset="0"/>
              </a:defRPr>
            </a:lvl9pPr>
          </a:lstStyle>
          <a:p>
            <a:pPr>
              <a:spcBef>
                <a:spcPct val="50000"/>
              </a:spcBef>
              <a:defRPr/>
            </a:pPr>
            <a:r>
              <a:rPr lang="en-US" sz="2400" b="1">
                <a:latin typeface="Times New Roman" charset="0"/>
                <a:sym typeface="Symbol" charset="0"/>
              </a:rPr>
              <a:t></a:t>
            </a:r>
            <a:r>
              <a:rPr lang="en-US" sz="2400" b="1" baseline="-25000">
                <a:latin typeface="Times New Roman" charset="0"/>
                <a:sym typeface="Symbol" charset="0"/>
              </a:rPr>
              <a:t>P</a:t>
            </a:r>
            <a:endParaRPr lang="en-US" sz="2400" b="1" baseline="-25000">
              <a:latin typeface="Times New Roman" charset="0"/>
            </a:endParaRPr>
          </a:p>
        </p:txBody>
      </p:sp>
      <p:sp>
        <p:nvSpPr>
          <p:cNvPr id="22537" name="Line 10">
            <a:extLst>
              <a:ext uri="{FF2B5EF4-FFF2-40B4-BE49-F238E27FC236}">
                <a16:creationId xmlns:a16="http://schemas.microsoft.com/office/drawing/2014/main" id="{426E10B7-5CF9-0A4B-A297-D90D3D0A35F7}"/>
              </a:ext>
            </a:extLst>
          </p:cNvPr>
          <p:cNvSpPr>
            <a:spLocks noChangeShapeType="1"/>
          </p:cNvSpPr>
          <p:nvPr/>
        </p:nvSpPr>
        <p:spPr bwMode="auto">
          <a:xfrm flipV="1">
            <a:off x="2735263" y="2089150"/>
            <a:ext cx="0" cy="31242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22538" name="Oval 11">
            <a:extLst>
              <a:ext uri="{FF2B5EF4-FFF2-40B4-BE49-F238E27FC236}">
                <a16:creationId xmlns:a16="http://schemas.microsoft.com/office/drawing/2014/main" id="{3BF4BAA4-DA57-954E-B102-BF482767AF5F}"/>
              </a:ext>
            </a:extLst>
          </p:cNvPr>
          <p:cNvSpPr>
            <a:spLocks noChangeArrowheads="1"/>
          </p:cNvSpPr>
          <p:nvPr/>
        </p:nvSpPr>
        <p:spPr bwMode="auto">
          <a:xfrm>
            <a:off x="4419600" y="44958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2539" name="Oval 12">
            <a:extLst>
              <a:ext uri="{FF2B5EF4-FFF2-40B4-BE49-F238E27FC236}">
                <a16:creationId xmlns:a16="http://schemas.microsoft.com/office/drawing/2014/main" id="{ADE72F06-4E0E-4B41-9053-18016E09D3D9}"/>
              </a:ext>
            </a:extLst>
          </p:cNvPr>
          <p:cNvSpPr>
            <a:spLocks noChangeArrowheads="1"/>
          </p:cNvSpPr>
          <p:nvPr/>
        </p:nvSpPr>
        <p:spPr bwMode="auto">
          <a:xfrm>
            <a:off x="5334000" y="25908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2540" name="Oval 13">
            <a:extLst>
              <a:ext uri="{FF2B5EF4-FFF2-40B4-BE49-F238E27FC236}">
                <a16:creationId xmlns:a16="http://schemas.microsoft.com/office/drawing/2014/main" id="{D4D50204-9FB6-624B-8738-700D92FCAA66}"/>
              </a:ext>
            </a:extLst>
          </p:cNvPr>
          <p:cNvSpPr>
            <a:spLocks noChangeArrowheads="1"/>
          </p:cNvSpPr>
          <p:nvPr/>
        </p:nvSpPr>
        <p:spPr bwMode="auto">
          <a:xfrm>
            <a:off x="4572000" y="42672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2541" name="Oval 14">
            <a:extLst>
              <a:ext uri="{FF2B5EF4-FFF2-40B4-BE49-F238E27FC236}">
                <a16:creationId xmlns:a16="http://schemas.microsoft.com/office/drawing/2014/main" id="{798283BE-29B6-1545-89E7-BCB647B7C614}"/>
              </a:ext>
            </a:extLst>
          </p:cNvPr>
          <p:cNvSpPr>
            <a:spLocks noChangeArrowheads="1"/>
          </p:cNvSpPr>
          <p:nvPr/>
        </p:nvSpPr>
        <p:spPr bwMode="auto">
          <a:xfrm>
            <a:off x="4724400" y="39624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2542" name="Oval 15">
            <a:extLst>
              <a:ext uri="{FF2B5EF4-FFF2-40B4-BE49-F238E27FC236}">
                <a16:creationId xmlns:a16="http://schemas.microsoft.com/office/drawing/2014/main" id="{0053B172-1FE1-F546-B468-8ACAD869AB2F}"/>
              </a:ext>
            </a:extLst>
          </p:cNvPr>
          <p:cNvSpPr>
            <a:spLocks noChangeArrowheads="1"/>
          </p:cNvSpPr>
          <p:nvPr/>
        </p:nvSpPr>
        <p:spPr bwMode="auto">
          <a:xfrm>
            <a:off x="4419600" y="38862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2543" name="Oval 16">
            <a:extLst>
              <a:ext uri="{FF2B5EF4-FFF2-40B4-BE49-F238E27FC236}">
                <a16:creationId xmlns:a16="http://schemas.microsoft.com/office/drawing/2014/main" id="{BCEFB340-63EE-4841-B200-046F331187CA}"/>
              </a:ext>
            </a:extLst>
          </p:cNvPr>
          <p:cNvSpPr>
            <a:spLocks noChangeArrowheads="1"/>
          </p:cNvSpPr>
          <p:nvPr/>
        </p:nvSpPr>
        <p:spPr bwMode="auto">
          <a:xfrm>
            <a:off x="4572000" y="35814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2544" name="Oval 17">
            <a:extLst>
              <a:ext uri="{FF2B5EF4-FFF2-40B4-BE49-F238E27FC236}">
                <a16:creationId xmlns:a16="http://schemas.microsoft.com/office/drawing/2014/main" id="{E9D2ED43-BCA9-184F-9969-82144E4DFC02}"/>
              </a:ext>
            </a:extLst>
          </p:cNvPr>
          <p:cNvSpPr>
            <a:spLocks noChangeArrowheads="1"/>
          </p:cNvSpPr>
          <p:nvPr/>
        </p:nvSpPr>
        <p:spPr bwMode="auto">
          <a:xfrm>
            <a:off x="4114800" y="37338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2545" name="Oval 18">
            <a:extLst>
              <a:ext uri="{FF2B5EF4-FFF2-40B4-BE49-F238E27FC236}">
                <a16:creationId xmlns:a16="http://schemas.microsoft.com/office/drawing/2014/main" id="{E8643251-02AA-7B4F-ACBF-FB6064BB4C09}"/>
              </a:ext>
            </a:extLst>
          </p:cNvPr>
          <p:cNvSpPr>
            <a:spLocks noChangeArrowheads="1"/>
          </p:cNvSpPr>
          <p:nvPr/>
        </p:nvSpPr>
        <p:spPr bwMode="auto">
          <a:xfrm>
            <a:off x="4267200" y="32766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2546" name="Oval 19">
            <a:extLst>
              <a:ext uri="{FF2B5EF4-FFF2-40B4-BE49-F238E27FC236}">
                <a16:creationId xmlns:a16="http://schemas.microsoft.com/office/drawing/2014/main" id="{A23D4BEB-7801-7340-BB51-C6B4B2B477F5}"/>
              </a:ext>
            </a:extLst>
          </p:cNvPr>
          <p:cNvSpPr>
            <a:spLocks noChangeArrowheads="1"/>
          </p:cNvSpPr>
          <p:nvPr/>
        </p:nvSpPr>
        <p:spPr bwMode="auto">
          <a:xfrm>
            <a:off x="4724400" y="30480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2547" name="Oval 20">
            <a:extLst>
              <a:ext uri="{FF2B5EF4-FFF2-40B4-BE49-F238E27FC236}">
                <a16:creationId xmlns:a16="http://schemas.microsoft.com/office/drawing/2014/main" id="{8643469D-D280-9144-8B08-43BD903E312C}"/>
              </a:ext>
            </a:extLst>
          </p:cNvPr>
          <p:cNvSpPr>
            <a:spLocks noChangeArrowheads="1"/>
          </p:cNvSpPr>
          <p:nvPr/>
        </p:nvSpPr>
        <p:spPr bwMode="auto">
          <a:xfrm>
            <a:off x="5181600" y="32004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2548" name="Oval 21">
            <a:extLst>
              <a:ext uri="{FF2B5EF4-FFF2-40B4-BE49-F238E27FC236}">
                <a16:creationId xmlns:a16="http://schemas.microsoft.com/office/drawing/2014/main" id="{DA594EAE-B724-4048-B23B-E38C8F293315}"/>
              </a:ext>
            </a:extLst>
          </p:cNvPr>
          <p:cNvSpPr>
            <a:spLocks noChangeArrowheads="1"/>
          </p:cNvSpPr>
          <p:nvPr/>
        </p:nvSpPr>
        <p:spPr bwMode="auto">
          <a:xfrm>
            <a:off x="5029200" y="33528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2549" name="Oval 22">
            <a:extLst>
              <a:ext uri="{FF2B5EF4-FFF2-40B4-BE49-F238E27FC236}">
                <a16:creationId xmlns:a16="http://schemas.microsoft.com/office/drawing/2014/main" id="{D99D4D44-3B03-6A4C-9AE4-4830AC1DC522}"/>
              </a:ext>
            </a:extLst>
          </p:cNvPr>
          <p:cNvSpPr>
            <a:spLocks noChangeArrowheads="1"/>
          </p:cNvSpPr>
          <p:nvPr/>
        </p:nvSpPr>
        <p:spPr bwMode="auto">
          <a:xfrm>
            <a:off x="5029200" y="35814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2550" name="Oval 23">
            <a:extLst>
              <a:ext uri="{FF2B5EF4-FFF2-40B4-BE49-F238E27FC236}">
                <a16:creationId xmlns:a16="http://schemas.microsoft.com/office/drawing/2014/main" id="{849EB030-E93C-DB48-95AD-F79D23CEB880}"/>
              </a:ext>
            </a:extLst>
          </p:cNvPr>
          <p:cNvSpPr>
            <a:spLocks noChangeArrowheads="1"/>
          </p:cNvSpPr>
          <p:nvPr/>
        </p:nvSpPr>
        <p:spPr bwMode="auto">
          <a:xfrm>
            <a:off x="5334000" y="3657600"/>
            <a:ext cx="762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2551" name="Line 24">
            <a:extLst>
              <a:ext uri="{FF2B5EF4-FFF2-40B4-BE49-F238E27FC236}">
                <a16:creationId xmlns:a16="http://schemas.microsoft.com/office/drawing/2014/main" id="{2088BDE5-B9D7-1E43-80DA-78E3C5BCA5A1}"/>
              </a:ext>
            </a:extLst>
          </p:cNvPr>
          <p:cNvSpPr>
            <a:spLocks noChangeShapeType="1"/>
          </p:cNvSpPr>
          <p:nvPr/>
        </p:nvSpPr>
        <p:spPr bwMode="auto">
          <a:xfrm>
            <a:off x="3657600" y="3657600"/>
            <a:ext cx="0" cy="1447800"/>
          </a:xfrm>
          <a:prstGeom prst="line">
            <a:avLst/>
          </a:prstGeom>
          <a:noFill/>
          <a:ln w="28575">
            <a:solidFill>
              <a:schemeClr val="bg2"/>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en-US">
              <a:latin typeface="Arial" charset="0"/>
              <a:ea typeface="ＭＳ Ｐゴシック" charset="0"/>
            </a:endParaRPr>
          </a:p>
        </p:txBody>
      </p:sp>
      <p:sp>
        <p:nvSpPr>
          <p:cNvPr id="521241" name="Oval 25">
            <a:extLst>
              <a:ext uri="{FF2B5EF4-FFF2-40B4-BE49-F238E27FC236}">
                <a16:creationId xmlns:a16="http://schemas.microsoft.com/office/drawing/2014/main" id="{6BE9E2B2-AFEC-B049-A79C-6D72376E5E2E}"/>
              </a:ext>
            </a:extLst>
          </p:cNvPr>
          <p:cNvSpPr>
            <a:spLocks noChangeArrowheads="1"/>
          </p:cNvSpPr>
          <p:nvPr/>
        </p:nvSpPr>
        <p:spPr bwMode="auto">
          <a:xfrm>
            <a:off x="3581400" y="3581400"/>
            <a:ext cx="152400" cy="76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Arial" charset="0"/>
              <a:ea typeface="ＭＳ Ｐゴシック" charset="0"/>
            </a:endParaRPr>
          </a:p>
        </p:txBody>
      </p:sp>
      <p:sp>
        <p:nvSpPr>
          <p:cNvPr id="22553" name="Text Box 26">
            <a:extLst>
              <a:ext uri="{FF2B5EF4-FFF2-40B4-BE49-F238E27FC236}">
                <a16:creationId xmlns:a16="http://schemas.microsoft.com/office/drawing/2014/main" id="{33886D7E-100D-264B-A8CE-D2124D819DC5}"/>
              </a:ext>
            </a:extLst>
          </p:cNvPr>
          <p:cNvSpPr txBox="1">
            <a:spLocks noChangeArrowheads="1"/>
          </p:cNvSpPr>
          <p:nvPr/>
        </p:nvSpPr>
        <p:spPr bwMode="auto">
          <a:xfrm>
            <a:off x="2743200" y="3048000"/>
            <a:ext cx="1066800" cy="825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a:defRPr i="1">
                <a:solidFill>
                  <a:schemeClr val="tx1"/>
                </a:solidFill>
                <a:latin typeface="Arial" charset="0"/>
                <a:ea typeface="ＭＳ Ｐゴシック" charset="0"/>
              </a:defRPr>
            </a:lvl1pPr>
            <a:lvl2pPr marL="742950" indent="-285750">
              <a:defRPr i="1">
                <a:solidFill>
                  <a:schemeClr val="tx1"/>
                </a:solidFill>
                <a:latin typeface="Arial" charset="0"/>
                <a:ea typeface="ＭＳ Ｐゴシック" charset="0"/>
              </a:defRPr>
            </a:lvl2pPr>
            <a:lvl3pPr marL="1143000" indent="-228600">
              <a:defRPr i="1">
                <a:solidFill>
                  <a:schemeClr val="tx1"/>
                </a:solidFill>
                <a:latin typeface="Arial" charset="0"/>
                <a:ea typeface="ＭＳ Ｐゴシック" charset="0"/>
              </a:defRPr>
            </a:lvl3pPr>
            <a:lvl4pPr marL="1600200" indent="-228600">
              <a:defRPr i="1">
                <a:solidFill>
                  <a:schemeClr val="tx1"/>
                </a:solidFill>
                <a:latin typeface="Arial" charset="0"/>
                <a:ea typeface="ＭＳ Ｐゴシック" charset="0"/>
              </a:defRPr>
            </a:lvl4pPr>
            <a:lvl5pPr marL="2057400" indent="-228600">
              <a:defRPr i="1">
                <a:solidFill>
                  <a:schemeClr val="tx1"/>
                </a:solidFill>
                <a:latin typeface="Arial" charset="0"/>
                <a:ea typeface="ＭＳ Ｐゴシック" charset="0"/>
              </a:defRPr>
            </a:lvl5pPr>
            <a:lvl6pPr marL="2514600" indent="-228600" eaLnBrk="0" fontAlgn="base" hangingPunct="0">
              <a:spcBef>
                <a:spcPct val="0"/>
              </a:spcBef>
              <a:spcAft>
                <a:spcPct val="0"/>
              </a:spcAft>
              <a:defRPr i="1">
                <a:solidFill>
                  <a:schemeClr val="tx1"/>
                </a:solidFill>
                <a:latin typeface="Arial" charset="0"/>
                <a:ea typeface="ＭＳ Ｐゴシック" charset="0"/>
              </a:defRPr>
            </a:lvl6pPr>
            <a:lvl7pPr marL="2971800" indent="-228600" eaLnBrk="0" fontAlgn="base" hangingPunct="0">
              <a:spcBef>
                <a:spcPct val="0"/>
              </a:spcBef>
              <a:spcAft>
                <a:spcPct val="0"/>
              </a:spcAft>
              <a:defRPr i="1">
                <a:solidFill>
                  <a:schemeClr val="tx1"/>
                </a:solidFill>
                <a:latin typeface="Arial" charset="0"/>
                <a:ea typeface="ＭＳ Ｐゴシック" charset="0"/>
              </a:defRPr>
            </a:lvl7pPr>
            <a:lvl8pPr marL="3429000" indent="-228600" eaLnBrk="0" fontAlgn="base" hangingPunct="0">
              <a:spcBef>
                <a:spcPct val="0"/>
              </a:spcBef>
              <a:spcAft>
                <a:spcPct val="0"/>
              </a:spcAft>
              <a:defRPr i="1">
                <a:solidFill>
                  <a:schemeClr val="tx1"/>
                </a:solidFill>
                <a:latin typeface="Arial" charset="0"/>
                <a:ea typeface="ＭＳ Ｐゴシック" charset="0"/>
              </a:defRPr>
            </a:lvl8pPr>
            <a:lvl9pPr marL="3886200" indent="-228600" eaLnBrk="0" fontAlgn="base" hangingPunct="0">
              <a:spcBef>
                <a:spcPct val="0"/>
              </a:spcBef>
              <a:spcAft>
                <a:spcPct val="0"/>
              </a:spcAft>
              <a:defRPr i="1">
                <a:solidFill>
                  <a:schemeClr val="tx1"/>
                </a:solidFill>
                <a:latin typeface="Arial" charset="0"/>
                <a:ea typeface="ＭＳ Ｐゴシック" charset="0"/>
              </a:defRPr>
            </a:lvl9pPr>
          </a:lstStyle>
          <a:p>
            <a:pPr>
              <a:spcBef>
                <a:spcPct val="50000"/>
              </a:spcBef>
              <a:defRPr/>
            </a:pPr>
            <a:r>
              <a:rPr lang="en-US" sz="1600"/>
              <a:t>minimum variance portfolio</a:t>
            </a:r>
          </a:p>
        </p:txBody>
      </p:sp>
      <p:sp>
        <p:nvSpPr>
          <p:cNvPr id="22554" name="Text Box 27">
            <a:extLst>
              <a:ext uri="{FF2B5EF4-FFF2-40B4-BE49-F238E27FC236}">
                <a16:creationId xmlns:a16="http://schemas.microsoft.com/office/drawing/2014/main" id="{18501DC6-8852-B143-8AFB-51F0E4221E51}"/>
              </a:ext>
            </a:extLst>
          </p:cNvPr>
          <p:cNvSpPr txBox="1">
            <a:spLocks noChangeArrowheads="1"/>
          </p:cNvSpPr>
          <p:nvPr/>
        </p:nvSpPr>
        <p:spPr bwMode="auto">
          <a:xfrm rot="-1386416">
            <a:off x="3352800" y="2559050"/>
            <a:ext cx="1905000"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a:defRPr i="1">
                <a:solidFill>
                  <a:schemeClr val="tx1"/>
                </a:solidFill>
                <a:latin typeface="Arial" charset="0"/>
                <a:ea typeface="ＭＳ Ｐゴシック" charset="0"/>
              </a:defRPr>
            </a:lvl1pPr>
            <a:lvl2pPr marL="742950" indent="-285750">
              <a:defRPr i="1">
                <a:solidFill>
                  <a:schemeClr val="tx1"/>
                </a:solidFill>
                <a:latin typeface="Arial" charset="0"/>
                <a:ea typeface="ＭＳ Ｐゴシック" charset="0"/>
              </a:defRPr>
            </a:lvl2pPr>
            <a:lvl3pPr marL="1143000" indent="-228600">
              <a:defRPr i="1">
                <a:solidFill>
                  <a:schemeClr val="tx1"/>
                </a:solidFill>
                <a:latin typeface="Arial" charset="0"/>
                <a:ea typeface="ＭＳ Ｐゴシック" charset="0"/>
              </a:defRPr>
            </a:lvl3pPr>
            <a:lvl4pPr marL="1600200" indent="-228600">
              <a:defRPr i="1">
                <a:solidFill>
                  <a:schemeClr val="tx1"/>
                </a:solidFill>
                <a:latin typeface="Arial" charset="0"/>
                <a:ea typeface="ＭＳ Ｐゴシック" charset="0"/>
              </a:defRPr>
            </a:lvl4pPr>
            <a:lvl5pPr marL="2057400" indent="-228600">
              <a:defRPr i="1">
                <a:solidFill>
                  <a:schemeClr val="tx1"/>
                </a:solidFill>
                <a:latin typeface="Arial" charset="0"/>
                <a:ea typeface="ＭＳ Ｐゴシック" charset="0"/>
              </a:defRPr>
            </a:lvl5pPr>
            <a:lvl6pPr marL="2514600" indent="-228600" eaLnBrk="0" fontAlgn="base" hangingPunct="0">
              <a:spcBef>
                <a:spcPct val="0"/>
              </a:spcBef>
              <a:spcAft>
                <a:spcPct val="0"/>
              </a:spcAft>
              <a:defRPr i="1">
                <a:solidFill>
                  <a:schemeClr val="tx1"/>
                </a:solidFill>
                <a:latin typeface="Arial" charset="0"/>
                <a:ea typeface="ＭＳ Ｐゴシック" charset="0"/>
              </a:defRPr>
            </a:lvl6pPr>
            <a:lvl7pPr marL="2971800" indent="-228600" eaLnBrk="0" fontAlgn="base" hangingPunct="0">
              <a:spcBef>
                <a:spcPct val="0"/>
              </a:spcBef>
              <a:spcAft>
                <a:spcPct val="0"/>
              </a:spcAft>
              <a:defRPr i="1">
                <a:solidFill>
                  <a:schemeClr val="tx1"/>
                </a:solidFill>
                <a:latin typeface="Arial" charset="0"/>
                <a:ea typeface="ＭＳ Ｐゴシック" charset="0"/>
              </a:defRPr>
            </a:lvl7pPr>
            <a:lvl8pPr marL="3429000" indent="-228600" eaLnBrk="0" fontAlgn="base" hangingPunct="0">
              <a:spcBef>
                <a:spcPct val="0"/>
              </a:spcBef>
              <a:spcAft>
                <a:spcPct val="0"/>
              </a:spcAft>
              <a:defRPr i="1">
                <a:solidFill>
                  <a:schemeClr val="tx1"/>
                </a:solidFill>
                <a:latin typeface="Arial" charset="0"/>
                <a:ea typeface="ＭＳ Ｐゴシック" charset="0"/>
              </a:defRPr>
            </a:lvl8pPr>
            <a:lvl9pPr marL="3886200" indent="-228600" eaLnBrk="0" fontAlgn="base" hangingPunct="0">
              <a:spcBef>
                <a:spcPct val="0"/>
              </a:spcBef>
              <a:spcAft>
                <a:spcPct val="0"/>
              </a:spcAft>
              <a:defRPr i="1">
                <a:solidFill>
                  <a:schemeClr val="tx1"/>
                </a:solidFill>
                <a:latin typeface="Arial" charset="0"/>
                <a:ea typeface="ＭＳ Ｐゴシック" charset="0"/>
              </a:defRPr>
            </a:lvl9pPr>
          </a:lstStyle>
          <a:p>
            <a:pPr algn="r">
              <a:spcBef>
                <a:spcPct val="50000"/>
              </a:spcBef>
              <a:defRPr/>
            </a:pPr>
            <a:r>
              <a:rPr lang="en-US" sz="1600">
                <a:solidFill>
                  <a:schemeClr val="accent2"/>
                </a:solidFill>
              </a:rPr>
              <a:t>efficient frontier</a:t>
            </a:r>
          </a:p>
        </p:txBody>
      </p:sp>
      <p:sp>
        <p:nvSpPr>
          <p:cNvPr id="22555" name="Text Box 28">
            <a:extLst>
              <a:ext uri="{FF2B5EF4-FFF2-40B4-BE49-F238E27FC236}">
                <a16:creationId xmlns:a16="http://schemas.microsoft.com/office/drawing/2014/main" id="{DFE0C8D5-9296-7B45-B899-BE5FE17504BA}"/>
              </a:ext>
            </a:extLst>
          </p:cNvPr>
          <p:cNvSpPr txBox="1">
            <a:spLocks noChangeArrowheads="1"/>
          </p:cNvSpPr>
          <p:nvPr/>
        </p:nvSpPr>
        <p:spPr bwMode="auto">
          <a:xfrm>
            <a:off x="4953000" y="3962400"/>
            <a:ext cx="1600200" cy="581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lvl1pPr>
              <a:defRPr i="1">
                <a:solidFill>
                  <a:schemeClr val="tx1"/>
                </a:solidFill>
                <a:latin typeface="Arial" charset="0"/>
                <a:ea typeface="ＭＳ Ｐゴシック" charset="0"/>
              </a:defRPr>
            </a:lvl1pPr>
            <a:lvl2pPr marL="742950" indent="-285750">
              <a:defRPr i="1">
                <a:solidFill>
                  <a:schemeClr val="tx1"/>
                </a:solidFill>
                <a:latin typeface="Arial" charset="0"/>
                <a:ea typeface="ＭＳ Ｐゴシック" charset="0"/>
              </a:defRPr>
            </a:lvl2pPr>
            <a:lvl3pPr marL="1143000" indent="-228600">
              <a:defRPr i="1">
                <a:solidFill>
                  <a:schemeClr val="tx1"/>
                </a:solidFill>
                <a:latin typeface="Arial" charset="0"/>
                <a:ea typeface="ＭＳ Ｐゴシック" charset="0"/>
              </a:defRPr>
            </a:lvl3pPr>
            <a:lvl4pPr marL="1600200" indent="-228600">
              <a:defRPr i="1">
                <a:solidFill>
                  <a:schemeClr val="tx1"/>
                </a:solidFill>
                <a:latin typeface="Arial" charset="0"/>
                <a:ea typeface="ＭＳ Ｐゴシック" charset="0"/>
              </a:defRPr>
            </a:lvl4pPr>
            <a:lvl5pPr marL="2057400" indent="-228600">
              <a:defRPr i="1">
                <a:solidFill>
                  <a:schemeClr val="tx1"/>
                </a:solidFill>
                <a:latin typeface="Arial" charset="0"/>
                <a:ea typeface="ＭＳ Ｐゴシック" charset="0"/>
              </a:defRPr>
            </a:lvl5pPr>
            <a:lvl6pPr marL="2514600" indent="-228600" eaLnBrk="0" fontAlgn="base" hangingPunct="0">
              <a:spcBef>
                <a:spcPct val="0"/>
              </a:spcBef>
              <a:spcAft>
                <a:spcPct val="0"/>
              </a:spcAft>
              <a:defRPr i="1">
                <a:solidFill>
                  <a:schemeClr val="tx1"/>
                </a:solidFill>
                <a:latin typeface="Arial" charset="0"/>
                <a:ea typeface="ＭＳ Ｐゴシック" charset="0"/>
              </a:defRPr>
            </a:lvl6pPr>
            <a:lvl7pPr marL="2971800" indent="-228600" eaLnBrk="0" fontAlgn="base" hangingPunct="0">
              <a:spcBef>
                <a:spcPct val="0"/>
              </a:spcBef>
              <a:spcAft>
                <a:spcPct val="0"/>
              </a:spcAft>
              <a:defRPr i="1">
                <a:solidFill>
                  <a:schemeClr val="tx1"/>
                </a:solidFill>
                <a:latin typeface="Arial" charset="0"/>
                <a:ea typeface="ＭＳ Ｐゴシック" charset="0"/>
              </a:defRPr>
            </a:lvl7pPr>
            <a:lvl8pPr marL="3429000" indent="-228600" eaLnBrk="0" fontAlgn="base" hangingPunct="0">
              <a:spcBef>
                <a:spcPct val="0"/>
              </a:spcBef>
              <a:spcAft>
                <a:spcPct val="0"/>
              </a:spcAft>
              <a:defRPr i="1">
                <a:solidFill>
                  <a:schemeClr val="tx1"/>
                </a:solidFill>
                <a:latin typeface="Arial" charset="0"/>
                <a:ea typeface="ＭＳ Ｐゴシック" charset="0"/>
              </a:defRPr>
            </a:lvl8pPr>
            <a:lvl9pPr marL="3886200" indent="-228600" eaLnBrk="0" fontAlgn="base" hangingPunct="0">
              <a:spcBef>
                <a:spcPct val="0"/>
              </a:spcBef>
              <a:spcAft>
                <a:spcPct val="0"/>
              </a:spcAft>
              <a:defRPr i="1">
                <a:solidFill>
                  <a:schemeClr val="tx1"/>
                </a:solidFill>
                <a:latin typeface="Arial" charset="0"/>
                <a:ea typeface="ＭＳ Ｐゴシック" charset="0"/>
              </a:defRPr>
            </a:lvl9pPr>
          </a:lstStyle>
          <a:p>
            <a:pPr>
              <a:spcBef>
                <a:spcPct val="50000"/>
              </a:spcBef>
              <a:defRPr/>
            </a:pPr>
            <a:r>
              <a:rPr lang="en-US" sz="1600">
                <a:solidFill>
                  <a:srgbClr val="006600"/>
                </a:solidFill>
                <a:latin typeface="Times New Roman" charset="0"/>
              </a:rPr>
              <a:t>Individual Assets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5212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124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AutoShape 2">
            <a:extLst>
              <a:ext uri="{FF2B5EF4-FFF2-40B4-BE49-F238E27FC236}">
                <a16:creationId xmlns:a16="http://schemas.microsoft.com/office/drawing/2014/main" id="{39E63AF4-924D-8D47-9DA9-1D07DAAE7CAB}"/>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N-asset + Rf diversification</a:t>
            </a:r>
          </a:p>
        </p:txBody>
      </p:sp>
      <p:pic>
        <p:nvPicPr>
          <p:cNvPr id="36866" name="Picture 4" descr="bod30611_0707">
            <a:extLst>
              <a:ext uri="{FF2B5EF4-FFF2-40B4-BE49-F238E27FC236}">
                <a16:creationId xmlns:a16="http://schemas.microsoft.com/office/drawing/2014/main" id="{E8143C2E-23B3-A543-9A5D-87DC0F81B44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2388651" y="2120900"/>
            <a:ext cx="4366697" cy="4051300"/>
          </a:xfr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AutoShape 2">
            <a:extLst>
              <a:ext uri="{FF2B5EF4-FFF2-40B4-BE49-F238E27FC236}">
                <a16:creationId xmlns:a16="http://schemas.microsoft.com/office/drawing/2014/main" id="{C3D0CAD4-97CF-9647-BB8A-1020A34D7B97}"/>
              </a:ext>
            </a:extLst>
          </p:cNvPr>
          <p:cNvSpPr>
            <a:spLocks noGrp="1" noChangeArrowheads="1"/>
          </p:cNvSpPr>
          <p:nvPr>
            <p:ph type="title"/>
          </p:nvPr>
        </p:nvSpPr>
        <p:spPr/>
        <p:txBody>
          <a:bodyPr/>
          <a:lstStyle/>
          <a:p>
            <a:pPr eaLnBrk="1" hangingPunct="1"/>
            <a:r>
              <a:rPr lang="en-US" altLang="en-US" sz="3200">
                <a:ea typeface="ＭＳ Ｐゴシック" panose="020B0600070205080204" pitchFamily="34" charset="-128"/>
              </a:rPr>
              <a:t>Selecting an optimal portfolio from N&gt;2 assets</a:t>
            </a:r>
          </a:p>
        </p:txBody>
      </p:sp>
      <p:sp>
        <p:nvSpPr>
          <p:cNvPr id="37890" name="Rectangle 3">
            <a:extLst>
              <a:ext uri="{FF2B5EF4-FFF2-40B4-BE49-F238E27FC236}">
                <a16:creationId xmlns:a16="http://schemas.microsoft.com/office/drawing/2014/main" id="{4EF99A29-DD54-3543-A355-452C5AD1BC84}"/>
              </a:ext>
            </a:extLst>
          </p:cNvPr>
          <p:cNvSpPr>
            <a:spLocks noGrp="1" noChangeArrowheads="1"/>
          </p:cNvSpPr>
          <p:nvPr>
            <p:ph idx="1"/>
          </p:nvPr>
        </p:nvSpPr>
        <p:spPr/>
        <p:txBody>
          <a:bodyPr>
            <a:normAutofit lnSpcReduction="10000"/>
          </a:bodyPr>
          <a:lstStyle/>
          <a:p>
            <a:pPr eaLnBrk="1" hangingPunct="1">
              <a:lnSpc>
                <a:spcPct val="90000"/>
              </a:lnSpc>
            </a:pPr>
            <a:r>
              <a:rPr lang="en-US" altLang="en-US" sz="2000">
                <a:ea typeface="ＭＳ Ｐゴシック" panose="020B0600070205080204" pitchFamily="34" charset="-128"/>
              </a:rPr>
              <a:t>The upper part of the bullet-shape solid line is the efficient frontier (EF): the set of portfolios that have the highest expected return given a particular level of risk (std.).</a:t>
            </a:r>
          </a:p>
          <a:p>
            <a:pPr eaLnBrk="1" hangingPunct="1">
              <a:lnSpc>
                <a:spcPct val="90000"/>
              </a:lnSpc>
            </a:pPr>
            <a:r>
              <a:rPr lang="en-US" altLang="en-US" sz="2000">
                <a:ea typeface="ＭＳ Ｐゴシック" panose="020B0600070205080204" pitchFamily="34" charset="-128"/>
              </a:rPr>
              <a:t>Given the EF, selecting an optimal portfolio for an investor who are allowed to invest in a combination of  N risky assets is rather straightforward.</a:t>
            </a:r>
          </a:p>
          <a:p>
            <a:pPr eaLnBrk="1" hangingPunct="1">
              <a:lnSpc>
                <a:spcPct val="90000"/>
              </a:lnSpc>
            </a:pPr>
            <a:r>
              <a:rPr lang="en-US" altLang="en-US" sz="2000">
                <a:ea typeface="ＭＳ Ｐゴシック" panose="020B0600070205080204" pitchFamily="34" charset="-128"/>
              </a:rPr>
              <a:t>One way is to ask the investor about the comfortable level of standard deviation (risk tolerance), say 20%.  Then, corresponding to that level of std., we find the optimal portfolio on the EF, say the portfolio E shown in the previous figure.</a:t>
            </a:r>
          </a:p>
          <a:p>
            <a:pPr eaLnBrk="1" hangingPunct="1">
              <a:lnSpc>
                <a:spcPct val="90000"/>
              </a:lnSpc>
            </a:pPr>
            <a:r>
              <a:rPr lang="en-US" altLang="en-US" sz="2000">
                <a:ea typeface="ＭＳ Ｐゴシック" panose="020B0600070205080204" pitchFamily="34" charset="-128"/>
              </a:rPr>
              <a:t>CAL (capital allocation line): the set of feasible expected return and standard deviation pairs of all portfolios resulting from combining the risk-free asset and a risky portfolio.</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AutoShape 2">
            <a:extLst>
              <a:ext uri="{FF2B5EF4-FFF2-40B4-BE49-F238E27FC236}">
                <a16:creationId xmlns:a16="http://schemas.microsoft.com/office/drawing/2014/main" id="{CE555536-1D23-9C40-9CFE-3BE6584E47BD}"/>
              </a:ext>
            </a:extLst>
          </p:cNvPr>
          <p:cNvSpPr>
            <a:spLocks noGrp="1" noChangeArrowheads="1"/>
          </p:cNvSpPr>
          <p:nvPr>
            <p:ph type="title"/>
          </p:nvPr>
        </p:nvSpPr>
        <p:spPr/>
        <p:txBody>
          <a:bodyPr/>
          <a:lstStyle/>
          <a:p>
            <a:pPr eaLnBrk="1" hangingPunct="1"/>
            <a:r>
              <a:rPr lang="en-US" altLang="en-US" sz="3200">
                <a:ea typeface="ＭＳ Ｐゴシック" panose="020B0600070205080204" pitchFamily="34" charset="-128"/>
              </a:rPr>
              <a:t>What if one can invest in the risk-free asset?</a:t>
            </a:r>
          </a:p>
        </p:txBody>
      </p:sp>
      <p:sp>
        <p:nvSpPr>
          <p:cNvPr id="38914" name="Rectangle 3">
            <a:extLst>
              <a:ext uri="{FF2B5EF4-FFF2-40B4-BE49-F238E27FC236}">
                <a16:creationId xmlns:a16="http://schemas.microsoft.com/office/drawing/2014/main" id="{ED1624E9-CCD5-EA49-84A6-9C479B4A81F1}"/>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If we add the risk-free asset to N risky assets, we can enhance the efficient frontier (EF) to the red line shown in the previous figure, i.e., the straight line that passes through the risk-free asset and the tangent point of the efficient frontier (EF). </a:t>
            </a:r>
          </a:p>
          <a:p>
            <a:pPr eaLnBrk="1" hangingPunct="1"/>
            <a:r>
              <a:rPr lang="en-US" altLang="en-US">
                <a:ea typeface="ＭＳ Ｐゴシック" panose="020B0600070205080204" pitchFamily="34" charset="-128"/>
              </a:rPr>
              <a:t>Let us called this straight line </a:t>
            </a:r>
            <a:r>
              <a:rPr lang="ja-JP" altLang="en-US">
                <a:ea typeface="ＭＳ Ｐゴシック" panose="020B0600070205080204" pitchFamily="34" charset="-128"/>
              </a:rPr>
              <a:t>“</a:t>
            </a:r>
            <a:r>
              <a:rPr lang="en-US" altLang="ja-JP">
                <a:ea typeface="ＭＳ Ｐゴシック" panose="020B0600070205080204" pitchFamily="34" charset="-128"/>
              </a:rPr>
              <a:t>enhanced efficient frontier</a:t>
            </a:r>
            <a:r>
              <a:rPr lang="ja-JP" altLang="en-US">
                <a:ea typeface="ＭＳ Ｐゴシック" panose="020B0600070205080204" pitchFamily="34" charset="-128"/>
              </a:rPr>
              <a:t>”</a:t>
            </a:r>
            <a:r>
              <a:rPr lang="en-US" altLang="ja-JP">
                <a:ea typeface="ＭＳ Ｐゴシック" panose="020B0600070205080204" pitchFamily="34" charset="-128"/>
              </a:rPr>
              <a:t> (EEF).</a:t>
            </a:r>
            <a:endParaRPr lang="en-US" altLang="en-US">
              <a:ea typeface="ＭＳ Ｐゴシック" panose="020B0600070205080204" pitchFamily="34" charset="-12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AutoShape 2">
            <a:extLst>
              <a:ext uri="{FF2B5EF4-FFF2-40B4-BE49-F238E27FC236}">
                <a16:creationId xmlns:a16="http://schemas.microsoft.com/office/drawing/2014/main" id="{1B8A5A1C-1514-D74A-93C2-F7444B427AFC}"/>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Enhanced efficient frontier (EEF)</a:t>
            </a:r>
          </a:p>
        </p:txBody>
      </p:sp>
      <p:sp>
        <p:nvSpPr>
          <p:cNvPr id="39938" name="Rectangle 3">
            <a:extLst>
              <a:ext uri="{FF2B5EF4-FFF2-40B4-BE49-F238E27FC236}">
                <a16:creationId xmlns:a16="http://schemas.microsoft.com/office/drawing/2014/main" id="{430B7D15-6066-4844-A3C1-2C4C57BCD959}"/>
              </a:ext>
            </a:extLst>
          </p:cNvPr>
          <p:cNvSpPr>
            <a:spLocks noGrp="1" noChangeArrowheads="1"/>
          </p:cNvSpPr>
          <p:nvPr>
            <p:ph idx="1"/>
          </p:nvPr>
        </p:nvSpPr>
        <p:spPr/>
        <p:txBody>
          <a:bodyPr/>
          <a:lstStyle/>
          <a:p>
            <a:pPr eaLnBrk="1" hangingPunct="1">
              <a:lnSpc>
                <a:spcPct val="90000"/>
              </a:lnSpc>
            </a:pPr>
            <a:r>
              <a:rPr lang="en-US" altLang="en-US" sz="2400">
                <a:ea typeface="ＭＳ Ｐゴシック" panose="020B0600070205080204" pitchFamily="34" charset="-128"/>
              </a:rPr>
              <a:t>With the risk-free asset, EEF will be of interest to rational investors who do not like standard deviation and like expected return.</a:t>
            </a:r>
          </a:p>
          <a:p>
            <a:pPr eaLnBrk="1" hangingPunct="1">
              <a:lnSpc>
                <a:spcPct val="90000"/>
              </a:lnSpc>
            </a:pPr>
            <a:r>
              <a:rPr lang="en-US" altLang="en-US" sz="2400">
                <a:ea typeface="ＭＳ Ｐゴシック" panose="020B0600070205080204" pitchFamily="34" charset="-128"/>
              </a:rPr>
              <a:t>Why EEF pass through the tangent point?  The reason is that this line has the highest slope; that is, given one unit of std. (variance), the associated expected return is the highest.</a:t>
            </a:r>
          </a:p>
          <a:p>
            <a:pPr eaLnBrk="1" hangingPunct="1">
              <a:lnSpc>
                <a:spcPct val="90000"/>
              </a:lnSpc>
            </a:pPr>
            <a:r>
              <a:rPr lang="en-US" altLang="en-US" sz="2400">
                <a:ea typeface="ＭＳ Ｐゴシック" panose="020B0600070205080204" pitchFamily="34" charset="-128"/>
              </a:rPr>
              <a:t>Why EEF is a straight line?  This is because the risk-free asset, by definition, has zero variance (std.) and zero covariance with any risky asset.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AutoShape 2">
            <a:extLst>
              <a:ext uri="{FF2B5EF4-FFF2-40B4-BE49-F238E27FC236}">
                <a16:creationId xmlns:a16="http://schemas.microsoft.com/office/drawing/2014/main" id="{FE302411-DE05-C543-AD71-322CA625BD3F}"/>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Separation, I</a:t>
            </a:r>
          </a:p>
        </p:txBody>
      </p:sp>
      <p:sp>
        <p:nvSpPr>
          <p:cNvPr id="40962" name="Rectangle 3">
            <a:extLst>
              <a:ext uri="{FF2B5EF4-FFF2-40B4-BE49-F238E27FC236}">
                <a16:creationId xmlns:a16="http://schemas.microsoft.com/office/drawing/2014/main" id="{EE8F8EED-6079-674C-85A7-E66B579D434F}"/>
              </a:ext>
            </a:extLst>
          </p:cNvPr>
          <p:cNvSpPr>
            <a:spLocks noGrp="1" noChangeArrowheads="1"/>
          </p:cNvSpPr>
          <p:nvPr>
            <p:ph idx="1"/>
          </p:nvPr>
        </p:nvSpPr>
        <p:spPr/>
        <p:txBody>
          <a:bodyPr/>
          <a:lstStyle/>
          <a:p>
            <a:pPr eaLnBrk="1" hangingPunct="1">
              <a:lnSpc>
                <a:spcPct val="90000"/>
              </a:lnSpc>
            </a:pPr>
            <a:r>
              <a:rPr lang="en-US" altLang="en-US">
                <a:ea typeface="ＭＳ Ｐゴシック" panose="020B0600070205080204" pitchFamily="34" charset="-128"/>
              </a:rPr>
              <a:t>When the risk-free asset is available, any efficient portfolio (any point on the EEF) can be expressed as a combination of the tangent portfolio and the risk-free asset.</a:t>
            </a:r>
          </a:p>
          <a:p>
            <a:pPr eaLnBrk="1" hangingPunct="1">
              <a:lnSpc>
                <a:spcPct val="90000"/>
              </a:lnSpc>
            </a:pPr>
            <a:r>
              <a:rPr lang="en-US" altLang="en-US">
                <a:ea typeface="ＭＳ Ｐゴシック" panose="020B0600070205080204" pitchFamily="34" charset="-128"/>
              </a:rPr>
              <a:t>Implication: in terms of choosing risky investments, there will be no need for anyone to purchase individual stocks separately or to purchase other risky portfolios; the tangent portfolio is enough.</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AutoShape 2">
            <a:extLst>
              <a:ext uri="{FF2B5EF4-FFF2-40B4-BE49-F238E27FC236}">
                <a16:creationId xmlns:a16="http://schemas.microsoft.com/office/drawing/2014/main" id="{09B92CC9-A964-AE42-976F-BDFC49D3C2C6}"/>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Separation, II</a:t>
            </a:r>
          </a:p>
        </p:txBody>
      </p:sp>
      <p:sp>
        <p:nvSpPr>
          <p:cNvPr id="41986" name="Rectangle 3">
            <a:extLst>
              <a:ext uri="{FF2B5EF4-FFF2-40B4-BE49-F238E27FC236}">
                <a16:creationId xmlns:a16="http://schemas.microsoft.com/office/drawing/2014/main" id="{15422787-C228-884D-97C6-DCCC81890412}"/>
              </a:ext>
            </a:extLst>
          </p:cNvPr>
          <p:cNvSpPr>
            <a:spLocks noGrp="1" noChangeArrowheads="1"/>
          </p:cNvSpPr>
          <p:nvPr>
            <p:ph idx="1"/>
          </p:nvPr>
        </p:nvSpPr>
        <p:spPr/>
        <p:txBody>
          <a:bodyPr/>
          <a:lstStyle/>
          <a:p>
            <a:pPr eaLnBrk="1" hangingPunct="1">
              <a:lnSpc>
                <a:spcPct val="90000"/>
              </a:lnSpc>
            </a:pPr>
            <a:r>
              <a:rPr lang="en-US" altLang="en-US">
                <a:ea typeface="ＭＳ Ｐゴシック" panose="020B0600070205080204" pitchFamily="34" charset="-128"/>
              </a:rPr>
              <a:t>Once an investor makes the above </a:t>
            </a:r>
            <a:r>
              <a:rPr lang="ja-JP" altLang="en-US">
                <a:ea typeface="ＭＳ Ｐゴシック" panose="020B0600070205080204" pitchFamily="34" charset="-128"/>
              </a:rPr>
              <a:t>“</a:t>
            </a:r>
            <a:r>
              <a:rPr lang="en-US" altLang="ja-JP">
                <a:ea typeface="ＭＳ Ｐゴシック" panose="020B0600070205080204" pitchFamily="34" charset="-128"/>
              </a:rPr>
              <a:t>investment</a:t>
            </a:r>
            <a:r>
              <a:rPr lang="ja-JP" altLang="en-US">
                <a:ea typeface="ＭＳ Ｐゴシック" panose="020B0600070205080204" pitchFamily="34" charset="-128"/>
              </a:rPr>
              <a:t>”</a:t>
            </a:r>
            <a:r>
              <a:rPr lang="en-US" altLang="ja-JP">
                <a:ea typeface="ＭＳ Ｐゴシック" panose="020B0600070205080204" pitchFamily="34" charset="-128"/>
              </a:rPr>
              <a:t> decision, i.e., finding the tangent portfolio, the remaining task will be a </a:t>
            </a:r>
            <a:r>
              <a:rPr lang="ja-JP" altLang="en-US">
                <a:ea typeface="ＭＳ Ｐゴシック" panose="020B0600070205080204" pitchFamily="34" charset="-128"/>
              </a:rPr>
              <a:t>“</a:t>
            </a:r>
            <a:r>
              <a:rPr lang="en-US" altLang="ja-JP">
                <a:ea typeface="ＭＳ Ｐゴシック" panose="020B0600070205080204" pitchFamily="34" charset="-128"/>
              </a:rPr>
              <a:t>financing</a:t>
            </a:r>
            <a:r>
              <a:rPr lang="ja-JP" altLang="en-US">
                <a:ea typeface="ＭＳ Ｐゴシック" panose="020B0600070205080204" pitchFamily="34" charset="-128"/>
              </a:rPr>
              <a:t>”</a:t>
            </a:r>
            <a:r>
              <a:rPr lang="en-US" altLang="ja-JP">
                <a:ea typeface="ＭＳ Ｐゴシック" panose="020B0600070205080204" pitchFamily="34" charset="-128"/>
              </a:rPr>
              <a:t> decision.  That is, including the risk-free asset (either long or short) such that the resulting efficient portfolio meets the investor</a:t>
            </a:r>
            <a:r>
              <a:rPr lang="ja-JP" altLang="en-US">
                <a:ea typeface="ＭＳ Ｐゴシック" panose="020B0600070205080204" pitchFamily="34" charset="-128"/>
              </a:rPr>
              <a:t>’</a:t>
            </a:r>
            <a:r>
              <a:rPr lang="en-US" altLang="ja-JP">
                <a:ea typeface="ＭＳ Ｐゴシック" panose="020B0600070205080204" pitchFamily="34" charset="-128"/>
              </a:rPr>
              <a:t>s risk tolerance.</a:t>
            </a:r>
          </a:p>
          <a:p>
            <a:pPr eaLnBrk="1" hangingPunct="1">
              <a:lnSpc>
                <a:spcPct val="90000"/>
              </a:lnSpc>
            </a:pPr>
            <a:r>
              <a:rPr lang="en-US" altLang="en-US">
                <a:ea typeface="ＭＳ Ｐゴシック" panose="020B0600070205080204" pitchFamily="34" charset="-128"/>
              </a:rPr>
              <a:t>The </a:t>
            </a:r>
            <a:r>
              <a:rPr lang="ja-JP" altLang="en-US">
                <a:ea typeface="ＭＳ Ｐゴシック" panose="020B0600070205080204" pitchFamily="34" charset="-128"/>
              </a:rPr>
              <a:t>“</a:t>
            </a:r>
            <a:r>
              <a:rPr lang="en-US" altLang="ja-JP">
                <a:ea typeface="ＭＳ Ｐゴシック" panose="020B0600070205080204" pitchFamily="34" charset="-128"/>
              </a:rPr>
              <a:t>financing</a:t>
            </a:r>
            <a:r>
              <a:rPr lang="ja-JP" altLang="en-US">
                <a:ea typeface="ＭＳ Ｐゴシック" panose="020B0600070205080204" pitchFamily="34" charset="-128"/>
              </a:rPr>
              <a:t>”</a:t>
            </a:r>
            <a:r>
              <a:rPr lang="en-US" altLang="ja-JP">
                <a:ea typeface="ＭＳ Ｐゴシック" panose="020B0600070205080204" pitchFamily="34" charset="-128"/>
              </a:rPr>
              <a:t> decision is independent (separation) of the </a:t>
            </a:r>
            <a:r>
              <a:rPr lang="ja-JP" altLang="en-US">
                <a:ea typeface="ＭＳ Ｐゴシック" panose="020B0600070205080204" pitchFamily="34" charset="-128"/>
              </a:rPr>
              <a:t>“</a:t>
            </a:r>
            <a:r>
              <a:rPr lang="en-US" altLang="ja-JP">
                <a:ea typeface="ＭＳ Ｐゴシック" panose="020B0600070205080204" pitchFamily="34" charset="-128"/>
              </a:rPr>
              <a:t>investment</a:t>
            </a:r>
            <a:r>
              <a:rPr lang="ja-JP" altLang="en-US">
                <a:ea typeface="ＭＳ Ｐゴシック" panose="020B0600070205080204" pitchFamily="34" charset="-128"/>
              </a:rPr>
              <a:t>”</a:t>
            </a:r>
            <a:r>
              <a:rPr lang="en-US" altLang="ja-JP">
                <a:ea typeface="ＭＳ Ｐゴシック" panose="020B0600070205080204" pitchFamily="34" charset="-128"/>
              </a:rPr>
              <a:t> decision.</a:t>
            </a:r>
          </a:p>
          <a:p>
            <a:pPr eaLnBrk="1" hangingPunct="1">
              <a:lnSpc>
                <a:spcPct val="90000"/>
              </a:lnSpc>
            </a:pPr>
            <a:endParaRPr lang="en-US" altLang="en-US">
              <a:ea typeface="ＭＳ Ｐゴシック" panose="020B0600070205080204" pitchFamily="34" charset="-12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AutoShape 2">
            <a:extLst>
              <a:ext uri="{FF2B5EF4-FFF2-40B4-BE49-F238E27FC236}">
                <a16:creationId xmlns:a16="http://schemas.microsoft.com/office/drawing/2014/main" id="{B5FF6663-D248-4740-A243-4451334050EC}"/>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EEF vs. EF</a:t>
            </a:r>
          </a:p>
        </p:txBody>
      </p:sp>
      <p:sp>
        <p:nvSpPr>
          <p:cNvPr id="43010" name="Rectangle 3">
            <a:extLst>
              <a:ext uri="{FF2B5EF4-FFF2-40B4-BE49-F238E27FC236}">
                <a16:creationId xmlns:a16="http://schemas.microsoft.com/office/drawing/2014/main" id="{02ADED66-04BF-9740-A100-DAB5EF2ECD6B}"/>
              </a:ext>
            </a:extLst>
          </p:cNvPr>
          <p:cNvSpPr>
            <a:spLocks noGrp="1" noChangeArrowheads="1"/>
          </p:cNvSpPr>
          <p:nvPr>
            <p:ph idx="1"/>
          </p:nvPr>
        </p:nvSpPr>
        <p:spPr/>
        <p:txBody>
          <a:bodyPr/>
          <a:lstStyle/>
          <a:p>
            <a:pPr eaLnBrk="1" hangingPunct="1"/>
            <a:r>
              <a:rPr lang="en-US" altLang="en-US" dirty="0">
                <a:ea typeface="ＭＳ Ｐゴシック" panose="020B0600070205080204" pitchFamily="34" charset="-128"/>
              </a:rPr>
              <a:t>EEF is almost surely better off than EF, except for the tangent portfolio. </a:t>
            </a:r>
          </a:p>
          <a:p>
            <a:pPr eaLnBrk="1" hangingPunct="1"/>
            <a:r>
              <a:rPr lang="en-US" altLang="en-US" dirty="0">
                <a:ea typeface="ＭＳ Ｐゴシック" panose="020B0600070205080204" pitchFamily="34" charset="-128"/>
              </a:rPr>
              <a:t>In other words, adding the risk-free asset (either a long or short position) into a risky portfolio is almost surely beneficial.</a:t>
            </a:r>
          </a:p>
          <a:p>
            <a:pPr eaLnBrk="1" hangingPunct="1"/>
            <a:r>
              <a:rPr lang="en-US" altLang="en-US" dirty="0">
                <a:ea typeface="ＭＳ Ｐゴシック" panose="020B0600070205080204" pitchFamily="34" charset="-128"/>
              </a:rPr>
              <a:t>Why? [hint: correlation coefficient].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AutoShape 2">
            <a:extLst>
              <a:ext uri="{FF2B5EF4-FFF2-40B4-BE49-F238E27FC236}">
                <a16:creationId xmlns:a16="http://schemas.microsoft.com/office/drawing/2014/main" id="{1FB7CDDD-A148-D647-8B22-3E16767BA8E2}"/>
              </a:ext>
            </a:extLst>
          </p:cNvPr>
          <p:cNvSpPr>
            <a:spLocks noGrp="1" noChangeArrowheads="1"/>
          </p:cNvSpPr>
          <p:nvPr>
            <p:ph type="title"/>
          </p:nvPr>
        </p:nvSpPr>
        <p:spPr/>
        <p:txBody>
          <a:bodyPr/>
          <a:lstStyle/>
          <a:p>
            <a:pPr eaLnBrk="1" hangingPunct="1"/>
            <a:r>
              <a:rPr lang="en-US" altLang="en-US" sz="3200">
                <a:ea typeface="ＭＳ Ｐゴシック" panose="020B0600070205080204" pitchFamily="34" charset="-128"/>
              </a:rPr>
              <a:t>When you hold a well-diversified portfolio, I</a:t>
            </a:r>
          </a:p>
        </p:txBody>
      </p:sp>
      <p:pic>
        <p:nvPicPr>
          <p:cNvPr id="44034" name="Picture 4" descr="ros91585_1301">
            <a:extLst>
              <a:ext uri="{FF2B5EF4-FFF2-40B4-BE49-F238E27FC236}">
                <a16:creationId xmlns:a16="http://schemas.microsoft.com/office/drawing/2014/main" id="{3AB1D99C-E28C-EB4A-B825-458235C934E9}"/>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r="34036"/>
          <a:stretch/>
        </p:blipFill>
        <p:spPr>
          <a:xfrm>
            <a:off x="979715" y="2120900"/>
            <a:ext cx="7097485" cy="4051300"/>
          </a:xfrm>
          <a:solidFill>
            <a:srgbClr val="0000FF"/>
          </a:solid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AutoShape 2">
            <a:extLst>
              <a:ext uri="{FF2B5EF4-FFF2-40B4-BE49-F238E27FC236}">
                <a16:creationId xmlns:a16="http://schemas.microsoft.com/office/drawing/2014/main" id="{39C5B7BC-E17B-AA45-A7D2-CEDB54899284}"/>
              </a:ext>
            </a:extLst>
          </p:cNvPr>
          <p:cNvSpPr>
            <a:spLocks noGrp="1" noChangeArrowheads="1"/>
          </p:cNvSpPr>
          <p:nvPr>
            <p:ph type="title"/>
          </p:nvPr>
        </p:nvSpPr>
        <p:spPr/>
        <p:txBody>
          <a:bodyPr/>
          <a:lstStyle/>
          <a:p>
            <a:pPr eaLnBrk="1" hangingPunct="1"/>
            <a:r>
              <a:rPr lang="en-US" altLang="en-US" sz="3200">
                <a:ea typeface="ＭＳ Ｐゴシック" panose="020B0600070205080204" pitchFamily="34" charset="-128"/>
              </a:rPr>
              <a:t>When you hold a well-diversified portfolio, II</a:t>
            </a:r>
          </a:p>
        </p:txBody>
      </p:sp>
      <p:sp>
        <p:nvSpPr>
          <p:cNvPr id="45058" name="Rectangle 3">
            <a:extLst>
              <a:ext uri="{FF2B5EF4-FFF2-40B4-BE49-F238E27FC236}">
                <a16:creationId xmlns:a16="http://schemas.microsoft.com/office/drawing/2014/main" id="{DD2DE9F0-B6DD-7241-9111-D5884C998B90}"/>
              </a:ext>
            </a:extLst>
          </p:cNvPr>
          <p:cNvSpPr>
            <a:spLocks noGrp="1" noChangeArrowheads="1"/>
          </p:cNvSpPr>
          <p:nvPr>
            <p:ph idx="1"/>
          </p:nvPr>
        </p:nvSpPr>
        <p:spPr/>
        <p:txBody>
          <a:bodyPr/>
          <a:lstStyle/>
          <a:p>
            <a:pPr eaLnBrk="1" hangingPunct="1">
              <a:lnSpc>
                <a:spcPct val="90000"/>
              </a:lnSpc>
            </a:pPr>
            <a:r>
              <a:rPr lang="en-US" altLang="en-US" sz="2000">
                <a:ea typeface="ＭＳ Ｐゴシック" panose="020B0600070205080204" pitchFamily="34" charset="-128"/>
              </a:rPr>
              <a:t>When one holds a well-diversified portfolio, the so called diversifiable (unsystematic, or idiosyncratic) risk disappears. </a:t>
            </a:r>
          </a:p>
          <a:p>
            <a:pPr eaLnBrk="1" hangingPunct="1">
              <a:lnSpc>
                <a:spcPct val="90000"/>
              </a:lnSpc>
            </a:pPr>
            <a:r>
              <a:rPr lang="en-US" altLang="en-US" sz="2000">
                <a:ea typeface="ＭＳ Ｐゴシック" panose="020B0600070205080204" pitchFamily="34" charset="-128"/>
              </a:rPr>
              <a:t>Unsystematic risk: the type of risk that affects a limited number of assets.</a:t>
            </a:r>
          </a:p>
          <a:p>
            <a:pPr eaLnBrk="1" hangingPunct="1">
              <a:lnSpc>
                <a:spcPct val="90000"/>
              </a:lnSpc>
            </a:pPr>
            <a:r>
              <a:rPr lang="en-US" altLang="en-US" sz="2000">
                <a:ea typeface="ＭＳ Ｐゴシック" panose="020B0600070205080204" pitchFamily="34" charset="-128"/>
              </a:rPr>
              <a:t>Because unsystematic risk can be easily diversified away by holding a large number of assets, rational investors would not want unsystematic risk in their portfolios.</a:t>
            </a:r>
          </a:p>
          <a:p>
            <a:pPr eaLnBrk="1" hangingPunct="1">
              <a:lnSpc>
                <a:spcPct val="90000"/>
              </a:lnSpc>
            </a:pPr>
            <a:r>
              <a:rPr lang="en-US" altLang="en-US" sz="2000">
                <a:ea typeface="ＭＳ Ｐゴシック" panose="020B0600070205080204" pitchFamily="34" charset="-128"/>
              </a:rPr>
              <a:t>Thus, this type of risk does not require risk premium.</a:t>
            </a:r>
          </a:p>
          <a:p>
            <a:pPr eaLnBrk="1" hangingPunct="1">
              <a:lnSpc>
                <a:spcPct val="90000"/>
              </a:lnSpc>
            </a:pPr>
            <a:r>
              <a:rPr lang="en-US" altLang="en-US" sz="2000">
                <a:ea typeface="ＭＳ Ｐゴシック" panose="020B0600070205080204" pitchFamily="34" charset="-128"/>
              </a:rPr>
              <a:t>Risk premium: the difference between expected return and the risk-free rate.</a:t>
            </a:r>
          </a:p>
          <a:p>
            <a:pPr eaLnBrk="1" hangingPunct="1">
              <a:lnSpc>
                <a:spcPct val="90000"/>
              </a:lnSpc>
              <a:buFont typeface="Wingdings" pitchFamily="2" charset="2"/>
              <a:buNone/>
            </a:pPr>
            <a:endParaRPr lang="en-US" altLang="en-US" sz="2000">
              <a:ea typeface="ＭＳ Ｐゴシック" panose="020B0600070205080204"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AutoShape 2">
            <a:extLst>
              <a:ext uri="{FF2B5EF4-FFF2-40B4-BE49-F238E27FC236}">
                <a16:creationId xmlns:a16="http://schemas.microsoft.com/office/drawing/2014/main" id="{3F48B8A3-AF49-5C48-88C8-68A5F66682A4}"/>
              </a:ext>
            </a:extLst>
          </p:cNvPr>
          <p:cNvSpPr>
            <a:spLocks noGrp="1" noChangeArrowheads="1"/>
          </p:cNvSpPr>
          <p:nvPr>
            <p:ph type="title"/>
          </p:nvPr>
        </p:nvSpPr>
        <p:spPr/>
        <p:txBody>
          <a:bodyPr/>
          <a:lstStyle/>
          <a:p>
            <a:pPr eaLnBrk="1" hangingPunct="1"/>
            <a:r>
              <a:rPr lang="en-US" altLang="en-US" sz="3200">
                <a:ea typeface="ＭＳ Ｐゴシック" panose="020B0600070205080204" pitchFamily="34" charset="-128"/>
              </a:rPr>
              <a:t>Expected return with </a:t>
            </a:r>
            <a:r>
              <a:rPr lang="en-US" altLang="en-US" sz="3200" i="1">
                <a:ea typeface="ＭＳ Ｐゴシック" panose="020B0600070205080204" pitchFamily="34" charset="-128"/>
              </a:rPr>
              <a:t>ex ante</a:t>
            </a:r>
            <a:r>
              <a:rPr lang="en-US" altLang="en-US" sz="3200">
                <a:ea typeface="ＭＳ Ｐゴシック" panose="020B0600070205080204" pitchFamily="34" charset="-128"/>
              </a:rPr>
              <a:t> probabilities</a:t>
            </a:r>
          </a:p>
        </p:txBody>
      </p:sp>
      <p:sp>
        <p:nvSpPr>
          <p:cNvPr id="17410" name="Rectangle 3">
            <a:extLst>
              <a:ext uri="{FF2B5EF4-FFF2-40B4-BE49-F238E27FC236}">
                <a16:creationId xmlns:a16="http://schemas.microsoft.com/office/drawing/2014/main" id="{3F97D596-BC76-014A-9C8A-629468618F25}"/>
              </a:ext>
            </a:extLst>
          </p:cNvPr>
          <p:cNvSpPr>
            <a:spLocks noGrp="1" noChangeArrowheads="1"/>
          </p:cNvSpPr>
          <p:nvPr>
            <p:ph idx="1"/>
          </p:nvPr>
        </p:nvSpPr>
        <p:spPr/>
        <p:txBody>
          <a:bodyPr/>
          <a:lstStyle/>
          <a:p>
            <a:pPr eaLnBrk="1" hangingPunct="1">
              <a:lnSpc>
                <a:spcPct val="90000"/>
              </a:lnSpc>
            </a:pPr>
            <a:r>
              <a:rPr lang="en-US" altLang="en-US" sz="2400">
                <a:ea typeface="ＭＳ Ｐゴシック" panose="020B0600070205080204" pitchFamily="34" charset="-128"/>
              </a:rPr>
              <a:t>Investing usually needs to deal with uncertain outcomes.</a:t>
            </a:r>
          </a:p>
          <a:p>
            <a:pPr eaLnBrk="1" hangingPunct="1">
              <a:lnSpc>
                <a:spcPct val="90000"/>
              </a:lnSpc>
            </a:pPr>
            <a:r>
              <a:rPr lang="en-US" altLang="en-US" sz="2400">
                <a:ea typeface="ＭＳ Ｐゴシック" panose="020B0600070205080204" pitchFamily="34" charset="-128"/>
              </a:rPr>
              <a:t>That is, the unrealized return can take on any one of a finite number of specific values, say </a:t>
            </a:r>
            <a:r>
              <a:rPr lang="en-US" altLang="en-US" sz="2400" i="1">
                <a:ea typeface="ＭＳ Ｐゴシック" panose="020B0600070205080204" pitchFamily="34" charset="-128"/>
              </a:rPr>
              <a:t>r</a:t>
            </a:r>
            <a:r>
              <a:rPr lang="en-US" altLang="en-US" sz="2400" baseline="-25000">
                <a:ea typeface="ＭＳ Ｐゴシック" panose="020B0600070205080204" pitchFamily="34" charset="-128"/>
              </a:rPr>
              <a:t>1</a:t>
            </a:r>
            <a:r>
              <a:rPr lang="en-US" altLang="en-US" sz="2400">
                <a:ea typeface="ＭＳ Ｐゴシック" panose="020B0600070205080204" pitchFamily="34" charset="-128"/>
              </a:rPr>
              <a:t>, </a:t>
            </a:r>
            <a:r>
              <a:rPr lang="en-US" altLang="en-US" sz="2400" i="1">
                <a:ea typeface="ＭＳ Ｐゴシック" panose="020B0600070205080204" pitchFamily="34" charset="-128"/>
              </a:rPr>
              <a:t>r</a:t>
            </a:r>
            <a:r>
              <a:rPr lang="en-US" altLang="en-US" sz="2400" baseline="-25000">
                <a:ea typeface="ＭＳ Ｐゴシック" panose="020B0600070205080204" pitchFamily="34" charset="-128"/>
              </a:rPr>
              <a:t>2</a:t>
            </a:r>
            <a:r>
              <a:rPr lang="en-US" altLang="en-US" sz="2400">
                <a:ea typeface="ＭＳ Ｐゴシック" panose="020B0600070205080204" pitchFamily="34" charset="-128"/>
              </a:rPr>
              <a:t>, …, </a:t>
            </a:r>
            <a:r>
              <a:rPr lang="en-US" altLang="en-US" sz="2400" i="1">
                <a:ea typeface="ＭＳ Ｐゴシック" panose="020B0600070205080204" pitchFamily="34" charset="-128"/>
              </a:rPr>
              <a:t>r</a:t>
            </a:r>
            <a:r>
              <a:rPr lang="en-US" altLang="en-US" sz="2400" i="1" baseline="-25000">
                <a:ea typeface="ＭＳ Ｐゴシック" panose="020B0600070205080204" pitchFamily="34" charset="-128"/>
              </a:rPr>
              <a:t>S</a:t>
            </a:r>
            <a:r>
              <a:rPr lang="en-US" altLang="en-US" sz="2400">
                <a:ea typeface="ＭＳ Ｐゴシック" panose="020B0600070205080204" pitchFamily="34" charset="-128"/>
              </a:rPr>
              <a:t>. </a:t>
            </a:r>
          </a:p>
          <a:p>
            <a:pPr eaLnBrk="1" hangingPunct="1">
              <a:lnSpc>
                <a:spcPct val="90000"/>
              </a:lnSpc>
            </a:pPr>
            <a:r>
              <a:rPr lang="en-US" altLang="en-US" sz="2400">
                <a:ea typeface="ＭＳ Ｐゴシック" panose="020B0600070205080204" pitchFamily="34" charset="-128"/>
              </a:rPr>
              <a:t>This randomness can be described in probabilistic terms.  That is, for each of these possible outcomes, they are associated with a probability, say </a:t>
            </a:r>
            <a:r>
              <a:rPr lang="en-US" altLang="en-US" sz="2400" i="1">
                <a:ea typeface="ＭＳ Ｐゴシック" panose="020B0600070205080204" pitchFamily="34" charset="-128"/>
              </a:rPr>
              <a:t>p</a:t>
            </a:r>
            <a:r>
              <a:rPr lang="en-US" altLang="en-US" sz="2400" baseline="-25000">
                <a:ea typeface="ＭＳ Ｐゴシック" panose="020B0600070205080204" pitchFamily="34" charset="-128"/>
              </a:rPr>
              <a:t>1</a:t>
            </a:r>
            <a:r>
              <a:rPr lang="en-US" altLang="en-US" sz="2400">
                <a:ea typeface="ＭＳ Ｐゴシック" panose="020B0600070205080204" pitchFamily="34" charset="-128"/>
              </a:rPr>
              <a:t>, </a:t>
            </a:r>
            <a:r>
              <a:rPr lang="en-US" altLang="en-US" sz="2400" i="1">
                <a:ea typeface="ＭＳ Ｐゴシック" panose="020B0600070205080204" pitchFamily="34" charset="-128"/>
              </a:rPr>
              <a:t>p</a:t>
            </a:r>
            <a:r>
              <a:rPr lang="en-US" altLang="en-US" sz="2400" baseline="-25000">
                <a:ea typeface="ＭＳ Ｐゴシック" panose="020B0600070205080204" pitchFamily="34" charset="-128"/>
              </a:rPr>
              <a:t>2</a:t>
            </a:r>
            <a:r>
              <a:rPr lang="en-US" altLang="en-US" sz="2400">
                <a:ea typeface="ＭＳ Ｐゴシック" panose="020B0600070205080204" pitchFamily="34" charset="-128"/>
              </a:rPr>
              <a:t>, …, </a:t>
            </a:r>
            <a:r>
              <a:rPr lang="en-US" altLang="en-US" sz="2400" i="1">
                <a:ea typeface="ＭＳ Ｐゴシック" panose="020B0600070205080204" pitchFamily="34" charset="-128"/>
              </a:rPr>
              <a:t>p</a:t>
            </a:r>
            <a:r>
              <a:rPr lang="en-US" altLang="en-US" sz="2400" i="1" baseline="-25000">
                <a:ea typeface="ＭＳ Ｐゴシック" panose="020B0600070205080204" pitchFamily="34" charset="-128"/>
              </a:rPr>
              <a:t>S</a:t>
            </a:r>
            <a:r>
              <a:rPr lang="en-US" altLang="en-US" sz="2400">
                <a:ea typeface="ＭＳ Ｐゴシック" panose="020B0600070205080204" pitchFamily="34" charset="-128"/>
              </a:rPr>
              <a:t>.</a:t>
            </a:r>
          </a:p>
          <a:p>
            <a:pPr eaLnBrk="1" hangingPunct="1">
              <a:lnSpc>
                <a:spcPct val="90000"/>
              </a:lnSpc>
            </a:pPr>
            <a:r>
              <a:rPr lang="en-US" altLang="en-US" sz="2400">
                <a:ea typeface="ＭＳ Ｐゴシック" panose="020B0600070205080204" pitchFamily="34" charset="-128"/>
              </a:rPr>
              <a:t>For asset </a:t>
            </a:r>
            <a:r>
              <a:rPr lang="en-US" altLang="en-US" sz="2400" i="1">
                <a:ea typeface="ＭＳ Ｐゴシック" panose="020B0600070205080204" pitchFamily="34" charset="-128"/>
              </a:rPr>
              <a:t>i</a:t>
            </a:r>
            <a:r>
              <a:rPr lang="en-US" altLang="en-US" sz="2400">
                <a:ea typeface="ＭＳ Ｐゴシック" panose="020B0600070205080204" pitchFamily="34" charset="-128"/>
              </a:rPr>
              <a:t>, its expected return is: E(</a:t>
            </a:r>
            <a:r>
              <a:rPr lang="en-US" altLang="en-US" sz="2400" i="1">
                <a:ea typeface="ＭＳ Ｐゴシック" panose="020B0600070205080204" pitchFamily="34" charset="-128"/>
              </a:rPr>
              <a:t>r</a:t>
            </a:r>
            <a:r>
              <a:rPr lang="en-US" altLang="en-US" sz="2400" i="1" baseline="-25000">
                <a:ea typeface="ＭＳ Ｐゴシック" panose="020B0600070205080204" pitchFamily="34" charset="-128"/>
              </a:rPr>
              <a:t>i</a:t>
            </a:r>
            <a:r>
              <a:rPr lang="en-US" altLang="en-US" sz="2400">
                <a:ea typeface="ＭＳ Ｐゴシック" panose="020B0600070205080204" pitchFamily="34" charset="-128"/>
              </a:rPr>
              <a:t>) = </a:t>
            </a:r>
            <a:r>
              <a:rPr lang="en-US" altLang="en-US" sz="2400" i="1">
                <a:ea typeface="ＭＳ Ｐゴシック" panose="020B0600070205080204" pitchFamily="34" charset="-128"/>
              </a:rPr>
              <a:t>p</a:t>
            </a:r>
            <a:r>
              <a:rPr lang="en-US" altLang="en-US" sz="2400" baseline="-25000">
                <a:ea typeface="ＭＳ Ｐゴシック" panose="020B0600070205080204" pitchFamily="34" charset="-128"/>
              </a:rPr>
              <a:t>1</a:t>
            </a:r>
            <a:r>
              <a:rPr lang="en-US" altLang="en-US" sz="2400">
                <a:ea typeface="ＭＳ Ｐゴシック" panose="020B0600070205080204" pitchFamily="34" charset="-128"/>
              </a:rPr>
              <a:t>* </a:t>
            </a:r>
            <a:r>
              <a:rPr lang="en-US" altLang="en-US" sz="2400" i="1">
                <a:ea typeface="ＭＳ Ｐゴシック" panose="020B0600070205080204" pitchFamily="34" charset="-128"/>
              </a:rPr>
              <a:t>r</a:t>
            </a:r>
            <a:r>
              <a:rPr lang="en-US" altLang="en-US" sz="2400" baseline="-25000">
                <a:ea typeface="ＭＳ Ｐゴシック" panose="020B0600070205080204" pitchFamily="34" charset="-128"/>
              </a:rPr>
              <a:t>1</a:t>
            </a:r>
            <a:r>
              <a:rPr lang="en-US" altLang="en-US" sz="2400">
                <a:ea typeface="ＭＳ Ｐゴシック" panose="020B0600070205080204" pitchFamily="34" charset="-128"/>
              </a:rPr>
              <a:t> + </a:t>
            </a:r>
            <a:r>
              <a:rPr lang="en-US" altLang="en-US" sz="2400" i="1">
                <a:ea typeface="ＭＳ Ｐゴシック" panose="020B0600070205080204" pitchFamily="34" charset="-128"/>
              </a:rPr>
              <a:t>p</a:t>
            </a:r>
            <a:r>
              <a:rPr lang="en-US" altLang="en-US" sz="2400" baseline="-25000">
                <a:ea typeface="ＭＳ Ｐゴシック" panose="020B0600070205080204" pitchFamily="34" charset="-128"/>
              </a:rPr>
              <a:t>2</a:t>
            </a:r>
            <a:r>
              <a:rPr lang="en-US" altLang="en-US" sz="2400">
                <a:ea typeface="ＭＳ Ｐゴシック" panose="020B0600070205080204" pitchFamily="34" charset="-128"/>
              </a:rPr>
              <a:t>* </a:t>
            </a:r>
            <a:r>
              <a:rPr lang="en-US" altLang="en-US" sz="2400" i="1">
                <a:ea typeface="ＭＳ Ｐゴシック" panose="020B0600070205080204" pitchFamily="34" charset="-128"/>
              </a:rPr>
              <a:t>r</a:t>
            </a:r>
            <a:r>
              <a:rPr lang="en-US" altLang="en-US" sz="2400" baseline="-25000">
                <a:ea typeface="ＭＳ Ｐゴシック" panose="020B0600070205080204" pitchFamily="34" charset="-128"/>
              </a:rPr>
              <a:t>2</a:t>
            </a:r>
            <a:r>
              <a:rPr lang="en-US" altLang="en-US" sz="2400">
                <a:ea typeface="ＭＳ Ｐゴシック" panose="020B0600070205080204" pitchFamily="34" charset="-128"/>
              </a:rPr>
              <a:t> + … + </a:t>
            </a:r>
            <a:r>
              <a:rPr lang="en-US" altLang="en-US" sz="2400" i="1">
                <a:ea typeface="ＭＳ Ｐゴシック" panose="020B0600070205080204" pitchFamily="34" charset="-128"/>
              </a:rPr>
              <a:t>p</a:t>
            </a:r>
            <a:r>
              <a:rPr lang="en-US" altLang="en-US" sz="2400" i="1" baseline="-25000">
                <a:ea typeface="ＭＳ Ｐゴシック" panose="020B0600070205080204" pitchFamily="34" charset="-128"/>
              </a:rPr>
              <a:t>S</a:t>
            </a:r>
            <a:r>
              <a:rPr lang="en-US" altLang="en-US" sz="2400">
                <a:ea typeface="ＭＳ Ｐゴシック" panose="020B0600070205080204" pitchFamily="34" charset="-128"/>
              </a:rPr>
              <a:t> * </a:t>
            </a:r>
            <a:r>
              <a:rPr lang="en-US" altLang="en-US" sz="2400" i="1">
                <a:ea typeface="ＭＳ Ｐゴシック" panose="020B0600070205080204" pitchFamily="34" charset="-128"/>
              </a:rPr>
              <a:t>r</a:t>
            </a:r>
            <a:r>
              <a:rPr lang="en-US" altLang="en-US" sz="2400" i="1" baseline="-25000">
                <a:ea typeface="ＭＳ Ｐゴシック" panose="020B0600070205080204" pitchFamily="34" charset="-128"/>
              </a:rPr>
              <a:t>S</a:t>
            </a:r>
            <a:r>
              <a:rPr lang="en-US" altLang="en-US" sz="2400">
                <a:ea typeface="ＭＳ Ｐゴシック" panose="020B0600070205080204" pitchFamily="34" charset="-128"/>
              </a:rPr>
              <a:t>.</a:t>
            </a:r>
            <a:endParaRPr lang="en-US" altLang="en-US" sz="2400" baseline="-25000">
              <a:ea typeface="ＭＳ Ｐゴシック" panose="020B0600070205080204" pitchFamily="34" charset="-128"/>
            </a:endParaRPr>
          </a:p>
          <a:p>
            <a:pPr eaLnBrk="1" hangingPunct="1">
              <a:lnSpc>
                <a:spcPct val="90000"/>
              </a:lnSpc>
              <a:buFont typeface="Wingdings" pitchFamily="2" charset="2"/>
              <a:buNone/>
            </a:pPr>
            <a:endParaRPr lang="en-US" altLang="en-US" sz="2400">
              <a:ea typeface="ＭＳ Ｐゴシック" panose="020B0600070205080204" pitchFamily="34"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AutoShape 2">
            <a:extLst>
              <a:ext uri="{FF2B5EF4-FFF2-40B4-BE49-F238E27FC236}">
                <a16:creationId xmlns:a16="http://schemas.microsoft.com/office/drawing/2014/main" id="{00BB4D2B-BAB3-4744-AC07-88E407EE19C0}"/>
              </a:ext>
            </a:extLst>
          </p:cNvPr>
          <p:cNvSpPr>
            <a:spLocks noGrp="1" noChangeArrowheads="1"/>
          </p:cNvSpPr>
          <p:nvPr>
            <p:ph type="title"/>
          </p:nvPr>
        </p:nvSpPr>
        <p:spPr/>
        <p:txBody>
          <a:bodyPr/>
          <a:lstStyle/>
          <a:p>
            <a:pPr eaLnBrk="1" hangingPunct="1"/>
            <a:r>
              <a:rPr lang="en-US" altLang="en-US" sz="3200">
                <a:ea typeface="ＭＳ Ｐゴシック" panose="020B0600070205080204" pitchFamily="34" charset="-128"/>
              </a:rPr>
              <a:t>When you hold a well-diversified portfolio, III</a:t>
            </a:r>
          </a:p>
        </p:txBody>
      </p:sp>
      <p:sp>
        <p:nvSpPr>
          <p:cNvPr id="46082" name="Rectangle 3">
            <a:extLst>
              <a:ext uri="{FF2B5EF4-FFF2-40B4-BE49-F238E27FC236}">
                <a16:creationId xmlns:a16="http://schemas.microsoft.com/office/drawing/2014/main" id="{B9BD034A-EB28-A541-83A0-7078AC6668C2}"/>
              </a:ext>
            </a:extLst>
          </p:cNvPr>
          <p:cNvSpPr>
            <a:spLocks noGrp="1" noChangeArrowheads="1"/>
          </p:cNvSpPr>
          <p:nvPr>
            <p:ph idx="1"/>
          </p:nvPr>
        </p:nvSpPr>
        <p:spPr/>
        <p:txBody>
          <a:bodyPr/>
          <a:lstStyle/>
          <a:p>
            <a:pPr eaLnBrk="1" hangingPunct="1"/>
            <a:r>
              <a:rPr lang="en-US" altLang="en-US" sz="2400">
                <a:ea typeface="ＭＳ Ｐゴシック" panose="020B0600070205080204" pitchFamily="34" charset="-128"/>
              </a:rPr>
              <a:t>Even when one holds a well-diversified portfolio, the so called un-diversifiable ( or systematic) risk will not be reduced. </a:t>
            </a:r>
          </a:p>
          <a:p>
            <a:pPr eaLnBrk="1" hangingPunct="1"/>
            <a:r>
              <a:rPr lang="en-US" altLang="en-US" sz="2400">
                <a:ea typeface="ＭＳ Ｐゴシック" panose="020B0600070205080204" pitchFamily="34" charset="-128"/>
              </a:rPr>
              <a:t>Systematic risk: the type of (market-wide) risk that affects a large number of assets.</a:t>
            </a:r>
          </a:p>
          <a:p>
            <a:pPr eaLnBrk="1" hangingPunct="1"/>
            <a:r>
              <a:rPr lang="en-US" altLang="en-US" sz="2400">
                <a:ea typeface="ＭＳ Ｐゴシック" panose="020B0600070205080204" pitchFamily="34" charset="-128"/>
              </a:rPr>
              <a:t>Because systematic risk cannot be diversified away, investors need to live with it (monkey on the shoulder) when investing in risky securities.</a:t>
            </a:r>
          </a:p>
          <a:p>
            <a:pPr eaLnBrk="1" hangingPunct="1"/>
            <a:r>
              <a:rPr lang="en-US" altLang="en-US" sz="2400">
                <a:ea typeface="ＭＳ Ｐゴシック" panose="020B0600070205080204" pitchFamily="34" charset="-128"/>
              </a:rPr>
              <a:t>Thus, this type of risk does require risk premium.</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AutoShape 2">
            <a:extLst>
              <a:ext uri="{FF2B5EF4-FFF2-40B4-BE49-F238E27FC236}">
                <a16:creationId xmlns:a16="http://schemas.microsoft.com/office/drawing/2014/main" id="{C099EF9E-0803-1848-A516-A81EEBBD66FB}"/>
              </a:ext>
            </a:extLst>
          </p:cNvPr>
          <p:cNvSpPr>
            <a:spLocks noGrp="1" noChangeArrowheads="1"/>
          </p:cNvSpPr>
          <p:nvPr>
            <p:ph type="title"/>
          </p:nvPr>
        </p:nvSpPr>
        <p:spPr/>
        <p:txBody>
          <a:bodyPr/>
          <a:lstStyle/>
          <a:p>
            <a:pPr eaLnBrk="1" hangingPunct="1"/>
            <a:r>
              <a:rPr lang="en-US" altLang="en-US" sz="3200">
                <a:ea typeface="ＭＳ Ｐゴシック" panose="020B0600070205080204" pitchFamily="34" charset="-128"/>
              </a:rPr>
              <a:t>Beta as a measure of systematic risk</a:t>
            </a:r>
          </a:p>
        </p:txBody>
      </p:sp>
      <p:sp>
        <p:nvSpPr>
          <p:cNvPr id="47106" name="Rectangle 3">
            <a:extLst>
              <a:ext uri="{FF2B5EF4-FFF2-40B4-BE49-F238E27FC236}">
                <a16:creationId xmlns:a16="http://schemas.microsoft.com/office/drawing/2014/main" id="{0BBD79BC-C93F-0B47-B7F3-D44B9E8C7CFE}"/>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Systematic risk matters!</a:t>
            </a:r>
          </a:p>
          <a:p>
            <a:pPr eaLnBrk="1" hangingPunct="1"/>
            <a:r>
              <a:rPr lang="en-US" altLang="en-US">
                <a:ea typeface="ＭＳ Ｐゴシック" panose="020B0600070205080204" pitchFamily="34" charset="-128"/>
              </a:rPr>
              <a:t>We use the beta coefficient to measure systematic risk.</a:t>
            </a:r>
          </a:p>
          <a:p>
            <a:pPr eaLnBrk="1" hangingPunct="1"/>
            <a:r>
              <a:rPr lang="en-US" altLang="en-US">
                <a:ea typeface="ＭＳ Ｐゴシック" panose="020B0600070205080204" pitchFamily="34" charset="-128"/>
              </a:rPr>
              <a:t>Beta: a measure of the responsiveness of a security to movements in the market.  Beta</a:t>
            </a:r>
            <a:r>
              <a:rPr lang="en-US" altLang="en-US" i="1" baseline="-25000">
                <a:ea typeface="ＭＳ Ｐゴシック" panose="020B0600070205080204" pitchFamily="34" charset="-128"/>
              </a:rPr>
              <a:t>i</a:t>
            </a:r>
            <a:r>
              <a:rPr lang="en-US" altLang="en-US">
                <a:ea typeface="ＭＳ Ｐゴシック" panose="020B0600070205080204" pitchFamily="34" charset="-128"/>
              </a:rPr>
              <a:t> = Cov (</a:t>
            </a:r>
            <a:r>
              <a:rPr lang="en-US" altLang="en-US" i="1">
                <a:ea typeface="ＭＳ Ｐゴシック" panose="020B0600070205080204" pitchFamily="34" charset="-128"/>
              </a:rPr>
              <a:t>i</a:t>
            </a:r>
            <a:r>
              <a:rPr lang="en-US" altLang="en-US">
                <a:ea typeface="ＭＳ Ｐゴシック" panose="020B0600070205080204" pitchFamily="34" charset="-128"/>
              </a:rPr>
              <a:t>, </a:t>
            </a:r>
            <a:r>
              <a:rPr lang="en-US" altLang="en-US" i="1">
                <a:ea typeface="ＭＳ Ｐゴシック" panose="020B0600070205080204" pitchFamily="34" charset="-128"/>
              </a:rPr>
              <a:t>m</a:t>
            </a:r>
            <a:r>
              <a:rPr lang="en-US" altLang="en-US">
                <a:ea typeface="ＭＳ Ｐゴシック" panose="020B0600070205080204" pitchFamily="34" charset="-128"/>
              </a:rPr>
              <a:t>) / Var (</a:t>
            </a:r>
            <a:r>
              <a:rPr lang="en-US" altLang="en-US" i="1">
                <a:ea typeface="ＭＳ Ｐゴシック" panose="020B0600070205080204" pitchFamily="34" charset="-128"/>
              </a:rPr>
              <a:t>m</a:t>
            </a:r>
            <a:r>
              <a:rPr lang="en-US" altLang="en-US">
                <a:ea typeface="ＭＳ Ｐゴシック" panose="020B0600070205080204" pitchFamily="34" charset="-128"/>
              </a:rPr>
              <a:t>).</a:t>
            </a:r>
          </a:p>
          <a:p>
            <a:pPr lvl="1" eaLnBrk="1" hangingPunct="1">
              <a:buFontTx/>
              <a:buNone/>
            </a:pPr>
            <a:endParaRPr lang="en-US" altLang="en-US">
              <a:ea typeface="ＭＳ Ｐゴシック" panose="020B0600070205080204" pitchFamily="34" charset="-128"/>
            </a:endParaRPr>
          </a:p>
          <a:p>
            <a:pPr eaLnBrk="1" hangingPunct="1"/>
            <a:endParaRPr lang="en-US" altLang="en-US">
              <a:ea typeface="ＭＳ Ｐゴシック" panose="020B0600070205080204" pitchFamily="34" charset="-128"/>
            </a:endParaRPr>
          </a:p>
          <a:p>
            <a:pPr eaLnBrk="1" hangingPunct="1"/>
            <a:endParaRPr lang="en-US" altLang="en-US">
              <a:ea typeface="ＭＳ Ｐゴシック" panose="020B0600070205080204" pitchFamily="34" charset="-12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AutoShape 2">
            <a:extLst>
              <a:ext uri="{FF2B5EF4-FFF2-40B4-BE49-F238E27FC236}">
                <a16:creationId xmlns:a16="http://schemas.microsoft.com/office/drawing/2014/main" id="{1F071A6B-4C6F-634F-98F1-CA354775F482}"/>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More about beta</a:t>
            </a:r>
          </a:p>
        </p:txBody>
      </p:sp>
      <p:sp>
        <p:nvSpPr>
          <p:cNvPr id="48130" name="Rectangle 3">
            <a:extLst>
              <a:ext uri="{FF2B5EF4-FFF2-40B4-BE49-F238E27FC236}">
                <a16:creationId xmlns:a16="http://schemas.microsoft.com/office/drawing/2014/main" id="{CDF3B323-8645-0A43-BD92-7EEBA66FDE88}"/>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What does beta tell us?</a:t>
            </a:r>
          </a:p>
          <a:p>
            <a:pPr lvl="1" eaLnBrk="1" hangingPunct="1"/>
            <a:r>
              <a:rPr lang="en-US" altLang="en-US">
                <a:ea typeface="ＭＳ Ｐゴシック" panose="020B0600070205080204" pitchFamily="34" charset="-128"/>
              </a:rPr>
              <a:t>A beta &lt; 1 implies the asset has less systematic risk than the overall market.</a:t>
            </a:r>
          </a:p>
          <a:p>
            <a:pPr lvl="1" eaLnBrk="1" hangingPunct="1"/>
            <a:r>
              <a:rPr lang="en-US" altLang="en-US">
                <a:ea typeface="ＭＳ Ｐゴシック" panose="020B0600070205080204" pitchFamily="34" charset="-128"/>
              </a:rPr>
              <a:t>A beta &gt; 1 implies the asset has more systematic risk than the overall market.</a:t>
            </a:r>
          </a:p>
          <a:p>
            <a:pPr lvl="1" eaLnBrk="1" hangingPunct="1"/>
            <a:r>
              <a:rPr lang="en-US" altLang="en-US">
                <a:ea typeface="ＭＳ Ｐゴシック" panose="020B0600070205080204" pitchFamily="34" charset="-128"/>
              </a:rPr>
              <a:t>The overall market has a beta of 1. </a:t>
            </a:r>
          </a:p>
          <a:p>
            <a:pPr lvl="1" eaLnBrk="1" hangingPunct="1"/>
            <a:r>
              <a:rPr lang="en-US" altLang="en-US">
                <a:ea typeface="ＭＳ Ｐゴシック" panose="020B0600070205080204" pitchFamily="34" charset="-128"/>
              </a:rPr>
              <a:t>The beta of the risk-free asset is 0.  Why?</a:t>
            </a:r>
          </a:p>
          <a:p>
            <a:pPr eaLnBrk="1" hangingPunct="1">
              <a:buFont typeface="Wingdings" pitchFamily="2" charset="2"/>
              <a:buNone/>
            </a:pPr>
            <a:endParaRPr lang="en-US" altLang="en-US">
              <a:ea typeface="ＭＳ Ｐゴシック" panose="020B0600070205080204" pitchFamily="34" charset="-128"/>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AutoShape 2">
            <a:extLst>
              <a:ext uri="{FF2B5EF4-FFF2-40B4-BE49-F238E27FC236}">
                <a16:creationId xmlns:a16="http://schemas.microsoft.com/office/drawing/2014/main" id="{4C8D3582-E9F7-C042-B34B-6DFF56593E62}"/>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Total risk vs. systematic risk</a:t>
            </a:r>
          </a:p>
        </p:txBody>
      </p:sp>
      <p:sp>
        <p:nvSpPr>
          <p:cNvPr id="49154" name="Rectangle 3">
            <a:extLst>
              <a:ext uri="{FF2B5EF4-FFF2-40B4-BE49-F238E27FC236}">
                <a16:creationId xmlns:a16="http://schemas.microsoft.com/office/drawing/2014/main" id="{92BDC8D4-DFDA-F64C-92A6-59E704CE8A91}"/>
              </a:ext>
            </a:extLst>
          </p:cNvPr>
          <p:cNvSpPr>
            <a:spLocks noGrp="1" noChangeArrowheads="1"/>
          </p:cNvSpPr>
          <p:nvPr>
            <p:ph idx="1"/>
          </p:nvPr>
        </p:nvSpPr>
        <p:spPr/>
        <p:txBody>
          <a:bodyPr/>
          <a:lstStyle/>
          <a:p>
            <a:pPr eaLnBrk="1" hangingPunct="1">
              <a:lnSpc>
                <a:spcPct val="90000"/>
              </a:lnSpc>
            </a:pPr>
            <a:r>
              <a:rPr lang="en-US" altLang="en-US">
                <a:ea typeface="ＭＳ Ｐゴシック" panose="020B0600070205080204" pitchFamily="34" charset="-128"/>
              </a:rPr>
              <a:t>Consider the following information:</a:t>
            </a:r>
          </a:p>
          <a:p>
            <a:pPr lvl="1" eaLnBrk="1" hangingPunct="1">
              <a:lnSpc>
                <a:spcPct val="90000"/>
              </a:lnSpc>
              <a:buFontTx/>
              <a:buNone/>
            </a:pPr>
            <a:r>
              <a:rPr lang="en-US" altLang="en-US">
                <a:ea typeface="ＭＳ Ｐゴシック" panose="020B0600070205080204" pitchFamily="34" charset="-128"/>
              </a:rPr>
              <a:t>   			          Standard Deviation	          Beta</a:t>
            </a:r>
          </a:p>
          <a:p>
            <a:pPr lvl="1" eaLnBrk="1" hangingPunct="1">
              <a:lnSpc>
                <a:spcPct val="90000"/>
              </a:lnSpc>
            </a:pPr>
            <a:r>
              <a:rPr lang="en-US" altLang="en-US">
                <a:ea typeface="ＭＳ Ｐゴシック" panose="020B0600070205080204" pitchFamily="34" charset="-128"/>
              </a:rPr>
              <a:t>Security A		15%			1.50</a:t>
            </a:r>
          </a:p>
          <a:p>
            <a:pPr lvl="1" eaLnBrk="1" hangingPunct="1">
              <a:lnSpc>
                <a:spcPct val="90000"/>
              </a:lnSpc>
            </a:pPr>
            <a:r>
              <a:rPr lang="en-US" altLang="en-US">
                <a:ea typeface="ＭＳ Ｐゴシック" panose="020B0600070205080204" pitchFamily="34" charset="-128"/>
              </a:rPr>
              <a:t>Security B		30%			0.50</a:t>
            </a:r>
          </a:p>
          <a:p>
            <a:pPr eaLnBrk="1" hangingPunct="1">
              <a:lnSpc>
                <a:spcPct val="90000"/>
              </a:lnSpc>
            </a:pPr>
            <a:r>
              <a:rPr lang="en-US" altLang="en-US">
                <a:ea typeface="ＭＳ Ｐゴシック" panose="020B0600070205080204" pitchFamily="34" charset="-128"/>
              </a:rPr>
              <a:t>Which security has more total risk?</a:t>
            </a:r>
          </a:p>
          <a:p>
            <a:pPr eaLnBrk="1" hangingPunct="1">
              <a:lnSpc>
                <a:spcPct val="90000"/>
              </a:lnSpc>
            </a:pPr>
            <a:r>
              <a:rPr lang="en-US" altLang="en-US">
                <a:ea typeface="ＭＳ Ｐゴシック" panose="020B0600070205080204" pitchFamily="34" charset="-128"/>
              </a:rPr>
              <a:t>Which security has more systematic risk?</a:t>
            </a:r>
          </a:p>
          <a:p>
            <a:pPr eaLnBrk="1" hangingPunct="1">
              <a:lnSpc>
                <a:spcPct val="90000"/>
              </a:lnSpc>
            </a:pPr>
            <a:r>
              <a:rPr lang="en-US" altLang="en-US">
                <a:ea typeface="ＭＳ Ｐゴシック" panose="020B0600070205080204" pitchFamily="34" charset="-128"/>
              </a:rPr>
              <a:t>Which security should have a higher expected return?</a:t>
            </a:r>
          </a:p>
          <a:p>
            <a:pPr eaLnBrk="1" hangingPunct="1">
              <a:lnSpc>
                <a:spcPct val="90000"/>
              </a:lnSpc>
            </a:pPr>
            <a:endParaRPr lang="en-US" altLang="en-US">
              <a:ea typeface="ＭＳ Ｐゴシック" panose="020B0600070205080204" pitchFamily="34" charset="-128"/>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AutoShape 2">
            <a:extLst>
              <a:ext uri="{FF2B5EF4-FFF2-40B4-BE49-F238E27FC236}">
                <a16:creationId xmlns:a16="http://schemas.microsoft.com/office/drawing/2014/main" id="{87191EC4-1AB8-7749-BD1E-AC8B36709098}"/>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Risk, again</a:t>
            </a:r>
          </a:p>
        </p:txBody>
      </p:sp>
      <p:sp>
        <p:nvSpPr>
          <p:cNvPr id="50178" name="Rectangle 3">
            <a:extLst>
              <a:ext uri="{FF2B5EF4-FFF2-40B4-BE49-F238E27FC236}">
                <a16:creationId xmlns:a16="http://schemas.microsoft.com/office/drawing/2014/main" id="{5B2BB1E4-B1C2-9048-941D-EA563F3B6FC7}"/>
              </a:ext>
            </a:extLst>
          </p:cNvPr>
          <p:cNvSpPr>
            <a:spLocks noGrp="1" noChangeArrowheads="1"/>
          </p:cNvSpPr>
          <p:nvPr>
            <p:ph idx="1"/>
          </p:nvPr>
        </p:nvSpPr>
        <p:spPr/>
        <p:txBody>
          <a:bodyPr/>
          <a:lstStyle/>
          <a:p>
            <a:pPr eaLnBrk="1" hangingPunct="1">
              <a:lnSpc>
                <a:spcPct val="90000"/>
              </a:lnSpc>
            </a:pPr>
            <a:r>
              <a:rPr lang="en-US" altLang="en-US" sz="2400">
                <a:ea typeface="ＭＳ Ｐゴシック" panose="020B0600070205080204" pitchFamily="34" charset="-128"/>
              </a:rPr>
              <a:t>For a portfolio, we care about variance and standard deviation.</a:t>
            </a:r>
          </a:p>
          <a:p>
            <a:pPr eaLnBrk="1" hangingPunct="1">
              <a:lnSpc>
                <a:spcPct val="90000"/>
              </a:lnSpc>
            </a:pPr>
            <a:r>
              <a:rPr lang="en-US" altLang="en-US" sz="2400">
                <a:ea typeface="ＭＳ Ｐゴシック" panose="020B0600070205080204" pitchFamily="34" charset="-128"/>
              </a:rPr>
              <a:t>But this risk concept at portfolio level does not automatically carry forward to individual security level.</a:t>
            </a:r>
          </a:p>
          <a:p>
            <a:pPr eaLnBrk="1" hangingPunct="1">
              <a:lnSpc>
                <a:spcPct val="90000"/>
              </a:lnSpc>
            </a:pPr>
            <a:r>
              <a:rPr lang="en-US" altLang="en-US" sz="2400">
                <a:ea typeface="ＭＳ Ｐゴシック" panose="020B0600070205080204" pitchFamily="34" charset="-128"/>
              </a:rPr>
              <a:t>For a security, we care about beta.</a:t>
            </a:r>
          </a:p>
          <a:p>
            <a:pPr eaLnBrk="1" hangingPunct="1">
              <a:lnSpc>
                <a:spcPct val="90000"/>
              </a:lnSpc>
            </a:pPr>
            <a:r>
              <a:rPr lang="en-US" altLang="en-US" sz="2400">
                <a:ea typeface="ＭＳ Ｐゴシック" panose="020B0600070205080204" pitchFamily="34" charset="-128"/>
              </a:rPr>
              <a:t>The reason is that variances and standard deviations do not add up.  They may cancel one another out.</a:t>
            </a:r>
          </a:p>
          <a:p>
            <a:pPr eaLnBrk="1" hangingPunct="1">
              <a:lnSpc>
                <a:spcPct val="90000"/>
              </a:lnSpc>
              <a:buFont typeface="Wingdings" pitchFamily="2" charset="2"/>
              <a:buNone/>
            </a:pPr>
            <a:endParaRPr lang="en-US" altLang="en-US" sz="2400">
              <a:ea typeface="ＭＳ Ｐゴシック" panose="020B0600070205080204" pitchFamily="34" charset="-128"/>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AutoShape 2">
            <a:extLst>
              <a:ext uri="{FF2B5EF4-FFF2-40B4-BE49-F238E27FC236}">
                <a16:creationId xmlns:a16="http://schemas.microsoft.com/office/drawing/2014/main" id="{4B4F032F-3A4C-0E47-97F1-1729417878EF}"/>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Beta and risk premium</a:t>
            </a:r>
          </a:p>
        </p:txBody>
      </p:sp>
      <p:sp>
        <p:nvSpPr>
          <p:cNvPr id="51202" name="Rectangle 3">
            <a:extLst>
              <a:ext uri="{FF2B5EF4-FFF2-40B4-BE49-F238E27FC236}">
                <a16:creationId xmlns:a16="http://schemas.microsoft.com/office/drawing/2014/main" id="{BE02F63A-FBE9-524E-903E-9E971FF43C3B}"/>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So far, we know that beta is a measure of systematic risk, and bearing systematic risk requires compensation in the form of extra return (expected return). </a:t>
            </a:r>
          </a:p>
          <a:p>
            <a:pPr eaLnBrk="1" hangingPunct="1"/>
            <a:r>
              <a:rPr lang="en-US" altLang="en-US">
                <a:ea typeface="ＭＳ Ｐゴシック" panose="020B0600070205080204" pitchFamily="34" charset="-128"/>
              </a:rPr>
              <a:t>Thus, the higher the beta, the greater the risk premium.</a:t>
            </a:r>
          </a:p>
          <a:p>
            <a:pPr eaLnBrk="1" hangingPunct="1"/>
            <a:r>
              <a:rPr lang="en-US" altLang="en-US">
                <a:ea typeface="ＭＳ Ｐゴシック" panose="020B0600070205080204" pitchFamily="34" charset="-128"/>
              </a:rPr>
              <a:t>This relationship is depicted in the following figure.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AutoShape 5">
            <a:extLst>
              <a:ext uri="{FF2B5EF4-FFF2-40B4-BE49-F238E27FC236}">
                <a16:creationId xmlns:a16="http://schemas.microsoft.com/office/drawing/2014/main" id="{C28C3717-9686-5F49-B184-07D83940F263}"/>
              </a:ext>
            </a:extLst>
          </p:cNvPr>
          <p:cNvSpPr>
            <a:spLocks noGrp="1" noChangeArrowheads="1"/>
          </p:cNvSpPr>
          <p:nvPr>
            <p:ph type="title"/>
          </p:nvPr>
        </p:nvSpPr>
        <p:spPr>
          <a:xfrm>
            <a:off x="762000" y="762000"/>
            <a:ext cx="8305800" cy="1143000"/>
          </a:xfrm>
        </p:spPr>
        <p:txBody>
          <a:bodyPr>
            <a:normAutofit fontScale="90000"/>
          </a:bodyPr>
          <a:lstStyle/>
          <a:p>
            <a:pPr eaLnBrk="1" hangingPunct="1"/>
            <a:r>
              <a:rPr lang="en-US" altLang="en-US" dirty="0">
                <a:ea typeface="ＭＳ Ｐゴシック" panose="020B0600070205080204" pitchFamily="34" charset="-128"/>
              </a:rPr>
              <a:t>Red line </a:t>
            </a:r>
            <a:r>
              <a:rPr lang="en-US" altLang="en-US" dirty="0">
                <a:latin typeface="Wingdings" pitchFamily="2" charset="2"/>
                <a:ea typeface="ＭＳ Ｐゴシック" panose="020B0600070205080204" pitchFamily="34" charset="-128"/>
                <a:sym typeface="Wingdings" pitchFamily="2" charset="2"/>
              </a:rPr>
              <a:t></a:t>
            </a:r>
            <a:r>
              <a:rPr lang="en-US" altLang="en-US" dirty="0">
                <a:ea typeface="ＭＳ Ｐゴシック" panose="020B0600070205080204" pitchFamily="34" charset="-128"/>
              </a:rPr>
              <a:t> priced correctly; </a:t>
            </a:r>
            <a:br>
              <a:rPr lang="en-US" altLang="en-US" dirty="0">
                <a:ea typeface="ＭＳ Ｐゴシック" panose="020B0600070205080204" pitchFamily="34" charset="-128"/>
              </a:rPr>
            </a:br>
            <a:r>
              <a:rPr lang="en-US" altLang="en-US" i="1" dirty="0" err="1">
                <a:ea typeface="ＭＳ Ｐゴシック" panose="020B0600070205080204" pitchFamily="34" charset="-128"/>
              </a:rPr>
              <a:t>r</a:t>
            </a:r>
            <a:r>
              <a:rPr lang="en-US" altLang="en-US" i="1" baseline="-25000" dirty="0" err="1">
                <a:ea typeface="ＭＳ Ｐゴシック" panose="020B0600070205080204" pitchFamily="34" charset="-128"/>
              </a:rPr>
              <a:t>f</a:t>
            </a:r>
            <a:r>
              <a:rPr lang="en-US" altLang="en-US" dirty="0">
                <a:ea typeface="ＭＳ Ｐゴシック" panose="020B0600070205080204" pitchFamily="34" charset="-128"/>
              </a:rPr>
              <a:t> = 6%</a:t>
            </a:r>
          </a:p>
        </p:txBody>
      </p:sp>
      <p:graphicFrame>
        <p:nvGraphicFramePr>
          <p:cNvPr id="52226" name="Object 4">
            <a:extLst>
              <a:ext uri="{FF2B5EF4-FFF2-40B4-BE49-F238E27FC236}">
                <a16:creationId xmlns:a16="http://schemas.microsoft.com/office/drawing/2014/main" id="{AD4DC8AB-B602-0B40-A655-7B570C23B9EA}"/>
              </a:ext>
            </a:extLst>
          </p:cNvPr>
          <p:cNvGraphicFramePr>
            <a:graphicFrameLocks noGrp="1" noChangeAspect="1"/>
          </p:cNvGraphicFramePr>
          <p:nvPr>
            <p:ph type="chart" idx="1"/>
          </p:nvPr>
        </p:nvGraphicFramePr>
        <p:xfrm>
          <a:off x="1341438" y="2363788"/>
          <a:ext cx="6683375" cy="3719512"/>
        </p:xfrm>
        <a:graphic>
          <a:graphicData uri="http://schemas.openxmlformats.org/presentationml/2006/ole">
            <mc:AlternateContent xmlns:mc="http://schemas.openxmlformats.org/markup-compatibility/2006">
              <mc:Choice xmlns:v="urn:schemas-microsoft-com:vml" Requires="v">
                <p:oleObj r:id="rId2" imgW="6959600" imgH="3873500" progId="Excel.Chart.8">
                  <p:embed/>
                </p:oleObj>
              </mc:Choice>
              <mc:Fallback>
                <p:oleObj r:id="rId2" imgW="6959600" imgH="3873500" progId="Excel.Chart.8">
                  <p:embed/>
                  <p:pic>
                    <p:nvPicPr>
                      <p:cNvPr id="0" name="Object 4"/>
                      <p:cNvPicPr>
                        <a:picLocks noGrp="1"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1438" y="2363788"/>
                        <a:ext cx="6683375" cy="3719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2227" name="TextBox 2">
            <a:extLst>
              <a:ext uri="{FF2B5EF4-FFF2-40B4-BE49-F238E27FC236}">
                <a16:creationId xmlns:a16="http://schemas.microsoft.com/office/drawing/2014/main" id="{838A2D55-867C-F848-AC35-73F0486019B4}"/>
              </a:ext>
            </a:extLst>
          </p:cNvPr>
          <p:cNvSpPr txBox="1">
            <a:spLocks noChangeArrowheads="1"/>
          </p:cNvSpPr>
          <p:nvPr/>
        </p:nvSpPr>
        <p:spPr bwMode="auto">
          <a:xfrm>
            <a:off x="4114800" y="4419600"/>
            <a:ext cx="1905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i="1">
                <a:solidFill>
                  <a:schemeClr val="tx1"/>
                </a:solidFill>
                <a:latin typeface="Arial" panose="020B0604020202020204" pitchFamily="34" charset="0"/>
                <a:ea typeface="ＭＳ Ｐゴシック" panose="020B0600070205080204" pitchFamily="34" charset="-128"/>
              </a:defRPr>
            </a:lvl1pPr>
            <a:lvl2pPr marL="742950" indent="-285750">
              <a:defRPr sz="2400" i="1">
                <a:solidFill>
                  <a:schemeClr val="tx1"/>
                </a:solidFill>
                <a:latin typeface="Arial" panose="020B0604020202020204" pitchFamily="34" charset="0"/>
                <a:ea typeface="ＭＳ Ｐゴシック" panose="020B0600070205080204" pitchFamily="34" charset="-128"/>
              </a:defRPr>
            </a:lvl2pPr>
            <a:lvl3pPr marL="1143000" indent="-228600">
              <a:defRPr sz="2400" i="1">
                <a:solidFill>
                  <a:schemeClr val="tx1"/>
                </a:solidFill>
                <a:latin typeface="Arial" panose="020B0604020202020204" pitchFamily="34" charset="0"/>
                <a:ea typeface="ＭＳ Ｐゴシック" panose="020B0600070205080204" pitchFamily="34" charset="-128"/>
              </a:defRPr>
            </a:lvl3pPr>
            <a:lvl4pPr marL="1600200" indent="-228600">
              <a:defRPr sz="2400" i="1">
                <a:solidFill>
                  <a:schemeClr val="tx1"/>
                </a:solidFill>
                <a:latin typeface="Arial" panose="020B0604020202020204" pitchFamily="34" charset="0"/>
                <a:ea typeface="ＭＳ Ｐゴシック" panose="020B0600070205080204" pitchFamily="34" charset="-128"/>
              </a:defRPr>
            </a:lvl4pPr>
            <a:lvl5pPr marL="2057400" indent="-228600">
              <a:defRPr sz="2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9pPr>
          </a:lstStyle>
          <a:p>
            <a:r>
              <a:rPr lang="en-US" altLang="en-US" sz="1800"/>
              <a:t>Overpricing</a:t>
            </a:r>
          </a:p>
        </p:txBody>
      </p:sp>
      <p:sp>
        <p:nvSpPr>
          <p:cNvPr id="52228" name="TextBox 4">
            <a:extLst>
              <a:ext uri="{FF2B5EF4-FFF2-40B4-BE49-F238E27FC236}">
                <a16:creationId xmlns:a16="http://schemas.microsoft.com/office/drawing/2014/main" id="{15FDE9F6-6C17-3D40-9ED4-271520B958B3}"/>
              </a:ext>
            </a:extLst>
          </p:cNvPr>
          <p:cNvSpPr txBox="1">
            <a:spLocks noChangeArrowheads="1"/>
          </p:cNvSpPr>
          <p:nvPr/>
        </p:nvSpPr>
        <p:spPr bwMode="auto">
          <a:xfrm>
            <a:off x="2438400" y="3657600"/>
            <a:ext cx="1524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i="1">
                <a:solidFill>
                  <a:schemeClr val="tx1"/>
                </a:solidFill>
                <a:latin typeface="Arial" panose="020B0604020202020204" pitchFamily="34" charset="0"/>
                <a:ea typeface="ＭＳ Ｐゴシック" panose="020B0600070205080204" pitchFamily="34" charset="-128"/>
              </a:defRPr>
            </a:lvl1pPr>
            <a:lvl2pPr marL="742950" indent="-285750">
              <a:defRPr sz="2400" i="1">
                <a:solidFill>
                  <a:schemeClr val="tx1"/>
                </a:solidFill>
                <a:latin typeface="Arial" panose="020B0604020202020204" pitchFamily="34" charset="0"/>
                <a:ea typeface="ＭＳ Ｐゴシック" panose="020B0600070205080204" pitchFamily="34" charset="-128"/>
              </a:defRPr>
            </a:lvl2pPr>
            <a:lvl3pPr marL="1143000" indent="-228600">
              <a:defRPr sz="2400" i="1">
                <a:solidFill>
                  <a:schemeClr val="tx1"/>
                </a:solidFill>
                <a:latin typeface="Arial" panose="020B0604020202020204" pitchFamily="34" charset="0"/>
                <a:ea typeface="ＭＳ Ｐゴシック" panose="020B0600070205080204" pitchFamily="34" charset="-128"/>
              </a:defRPr>
            </a:lvl3pPr>
            <a:lvl4pPr marL="1600200" indent="-228600">
              <a:defRPr sz="2400" i="1">
                <a:solidFill>
                  <a:schemeClr val="tx1"/>
                </a:solidFill>
                <a:latin typeface="Arial" panose="020B0604020202020204" pitchFamily="34" charset="0"/>
                <a:ea typeface="ＭＳ Ｐゴシック" panose="020B0600070205080204" pitchFamily="34" charset="-128"/>
              </a:defRPr>
            </a:lvl4pPr>
            <a:lvl5pPr marL="2057400" indent="-228600">
              <a:defRPr sz="2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i="1">
                <a:solidFill>
                  <a:schemeClr val="tx1"/>
                </a:solidFill>
                <a:latin typeface="Arial" panose="020B0604020202020204" pitchFamily="34" charset="0"/>
                <a:ea typeface="ＭＳ Ｐゴシック" panose="020B0600070205080204" pitchFamily="34" charset="-128"/>
              </a:defRPr>
            </a:lvl9pPr>
          </a:lstStyle>
          <a:p>
            <a:r>
              <a:rPr lang="en-US" altLang="en-US" sz="1800"/>
              <a:t>underpricing</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AutoShape 2">
            <a:extLst>
              <a:ext uri="{FF2B5EF4-FFF2-40B4-BE49-F238E27FC236}">
                <a16:creationId xmlns:a16="http://schemas.microsoft.com/office/drawing/2014/main" id="{BFA422C4-E085-C642-9F9B-4A13469EA7D6}"/>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Reward-to-risk ratio</a:t>
            </a:r>
          </a:p>
        </p:txBody>
      </p:sp>
      <p:sp>
        <p:nvSpPr>
          <p:cNvPr id="53250" name="Rectangle 3">
            <a:extLst>
              <a:ext uri="{FF2B5EF4-FFF2-40B4-BE49-F238E27FC236}">
                <a16:creationId xmlns:a16="http://schemas.microsoft.com/office/drawing/2014/main" id="{2B85565B-9D7D-3344-9167-D5D12858D9D5}"/>
              </a:ext>
            </a:extLst>
          </p:cNvPr>
          <p:cNvSpPr>
            <a:spLocks noGrp="1" noChangeArrowheads="1"/>
          </p:cNvSpPr>
          <p:nvPr>
            <p:ph idx="1"/>
          </p:nvPr>
        </p:nvSpPr>
        <p:spPr/>
        <p:txBody>
          <a:bodyPr/>
          <a:lstStyle/>
          <a:p>
            <a:pPr eaLnBrk="1" hangingPunct="1">
              <a:lnSpc>
                <a:spcPct val="90000"/>
              </a:lnSpc>
            </a:pPr>
            <a:r>
              <a:rPr lang="en-US" altLang="en-US" sz="2400">
                <a:ea typeface="ＭＳ Ｐゴシック" panose="020B0600070205080204" pitchFamily="34" charset="-128"/>
              </a:rPr>
              <a:t>The reward-to-risk ratio is the slope of the red line illustrated in the previous figure: slope = (E(</a:t>
            </a:r>
            <a:r>
              <a:rPr lang="en-US" altLang="en-US" sz="2400" i="1">
                <a:ea typeface="ＭＳ Ｐゴシック" panose="020B0600070205080204" pitchFamily="34" charset="-128"/>
              </a:rPr>
              <a:t>r</a:t>
            </a:r>
            <a:r>
              <a:rPr lang="en-US" altLang="en-US" sz="2400" i="1" baseline="-25000">
                <a:ea typeface="ＭＳ Ｐゴシック" panose="020B0600070205080204" pitchFamily="34" charset="-128"/>
              </a:rPr>
              <a:t>i</a:t>
            </a:r>
            <a:r>
              <a:rPr lang="en-US" altLang="en-US" sz="2400">
                <a:ea typeface="ＭＳ Ｐゴシック" panose="020B0600070205080204" pitchFamily="34" charset="-128"/>
              </a:rPr>
              <a:t>) – </a:t>
            </a:r>
            <a:r>
              <a:rPr lang="en-US" altLang="en-US" sz="2400" i="1">
                <a:ea typeface="ＭＳ Ｐゴシック" panose="020B0600070205080204" pitchFamily="34" charset="-128"/>
              </a:rPr>
              <a:t>r</a:t>
            </a:r>
            <a:r>
              <a:rPr lang="en-US" altLang="en-US" sz="2400" i="1" baseline="-25000">
                <a:ea typeface="ＭＳ Ｐゴシック" panose="020B0600070205080204" pitchFamily="34" charset="-128"/>
              </a:rPr>
              <a:t>f</a:t>
            </a:r>
            <a:r>
              <a:rPr lang="en-US" altLang="en-US" sz="2400">
                <a:ea typeface="ＭＳ Ｐゴシック" panose="020B0600070205080204" pitchFamily="34" charset="-128"/>
              </a:rPr>
              <a:t>) / (</a:t>
            </a:r>
            <a:r>
              <a:rPr lang="en-US" altLang="en-US" sz="2400" i="1">
                <a:ea typeface="ＭＳ Ｐゴシック" panose="020B0600070205080204" pitchFamily="34" charset="-128"/>
                <a:sym typeface="Symbol" pitchFamily="2" charset="2"/>
              </a:rPr>
              <a:t></a:t>
            </a:r>
            <a:r>
              <a:rPr lang="en-US" altLang="en-US" sz="2400" i="1" baseline="-25000">
                <a:ea typeface="ＭＳ Ｐゴシック" panose="020B0600070205080204" pitchFamily="34" charset="-128"/>
                <a:sym typeface="Symbol" pitchFamily="2" charset="2"/>
              </a:rPr>
              <a:t>i</a:t>
            </a:r>
            <a:r>
              <a:rPr lang="en-US" altLang="en-US" sz="2400">
                <a:ea typeface="ＭＳ Ｐゴシック" panose="020B0600070205080204" pitchFamily="34" charset="-128"/>
                <a:sym typeface="Symbol" pitchFamily="2" charset="2"/>
              </a:rPr>
              <a:t> – 0).</a:t>
            </a:r>
          </a:p>
          <a:p>
            <a:pPr eaLnBrk="1" hangingPunct="1">
              <a:lnSpc>
                <a:spcPct val="90000"/>
              </a:lnSpc>
            </a:pPr>
            <a:r>
              <a:rPr lang="en-US" altLang="en-US" sz="2400">
                <a:ea typeface="ＭＳ Ｐゴシック" panose="020B0600070205080204" pitchFamily="34" charset="-128"/>
                <a:sym typeface="Symbol" pitchFamily="2" charset="2"/>
              </a:rPr>
              <a:t>The red line is called </a:t>
            </a:r>
            <a:r>
              <a:rPr lang="ja-JP" altLang="en-US" sz="2400">
                <a:ea typeface="ＭＳ Ｐゴシック" panose="020B0600070205080204" pitchFamily="34" charset="-128"/>
                <a:sym typeface="Symbol" pitchFamily="2" charset="2"/>
              </a:rPr>
              <a:t>“</a:t>
            </a:r>
            <a:r>
              <a:rPr lang="en-US" altLang="ja-JP" sz="2400">
                <a:ea typeface="ＭＳ Ｐゴシック" panose="020B0600070205080204" pitchFamily="34" charset="-128"/>
                <a:sym typeface="Symbol" pitchFamily="2" charset="2"/>
              </a:rPr>
              <a:t>security market line (SML).</a:t>
            </a:r>
            <a:r>
              <a:rPr lang="ja-JP" altLang="en-US" sz="2400">
                <a:ea typeface="ＭＳ Ｐゴシック" panose="020B0600070205080204" pitchFamily="34" charset="-128"/>
                <a:sym typeface="Symbol" pitchFamily="2" charset="2"/>
              </a:rPr>
              <a:t>”</a:t>
            </a:r>
            <a:endParaRPr lang="en-US" altLang="ja-JP" sz="2400">
              <a:ea typeface="ＭＳ Ｐゴシック" panose="020B0600070205080204" pitchFamily="34" charset="-128"/>
              <a:sym typeface="Symbol" pitchFamily="2" charset="2"/>
            </a:endParaRPr>
          </a:p>
          <a:p>
            <a:pPr eaLnBrk="1" hangingPunct="1">
              <a:lnSpc>
                <a:spcPct val="90000"/>
              </a:lnSpc>
            </a:pPr>
            <a:r>
              <a:rPr lang="en-US" altLang="en-US" sz="2400">
                <a:ea typeface="ＭＳ Ｐゴシック" panose="020B0600070205080204" pitchFamily="34" charset="-128"/>
                <a:sym typeface="Symbol" pitchFamily="2" charset="2"/>
              </a:rPr>
              <a:t>What if an asset, </a:t>
            </a:r>
            <a:r>
              <a:rPr lang="en-US" altLang="en-US" sz="2400" i="1">
                <a:ea typeface="ＭＳ Ｐゴシック" panose="020B0600070205080204" pitchFamily="34" charset="-128"/>
                <a:sym typeface="Symbol" pitchFamily="2" charset="2"/>
              </a:rPr>
              <a:t>j</a:t>
            </a:r>
            <a:r>
              <a:rPr lang="en-US" altLang="en-US" sz="2400">
                <a:ea typeface="ＭＳ Ｐゴシック" panose="020B0600070205080204" pitchFamily="34" charset="-128"/>
                <a:sym typeface="Symbol" pitchFamily="2" charset="2"/>
              </a:rPr>
              <a:t>, has a higher reward-to-risk ratio than the red line?</a:t>
            </a:r>
          </a:p>
          <a:p>
            <a:pPr eaLnBrk="1" hangingPunct="1">
              <a:lnSpc>
                <a:spcPct val="90000"/>
              </a:lnSpc>
            </a:pPr>
            <a:r>
              <a:rPr lang="en-US" altLang="en-US" sz="2400" i="1">
                <a:ea typeface="ＭＳ Ｐゴシック" panose="020B0600070205080204" pitchFamily="34" charset="-128"/>
                <a:sym typeface="Symbol" pitchFamily="2" charset="2"/>
              </a:rPr>
              <a:t>j</a:t>
            </a:r>
            <a:r>
              <a:rPr lang="en-US" altLang="en-US" sz="2400">
                <a:ea typeface="ＭＳ Ｐゴシック" panose="020B0600070205080204" pitchFamily="34" charset="-128"/>
                <a:sym typeface="Symbol" pitchFamily="2" charset="2"/>
              </a:rPr>
              <a:t> is an bargain and the market is not in equilibrium.  Investors (and their demand) will bid up </a:t>
            </a:r>
            <a:r>
              <a:rPr lang="en-US" altLang="en-US" sz="2400" i="1">
                <a:ea typeface="ＭＳ Ｐゴシック" panose="020B0600070205080204" pitchFamily="34" charset="-128"/>
                <a:sym typeface="Symbol" pitchFamily="2" charset="2"/>
              </a:rPr>
              <a:t>j</a:t>
            </a:r>
            <a:r>
              <a:rPr lang="ja-JP" altLang="en-US" sz="2400">
                <a:ea typeface="ＭＳ Ｐゴシック" panose="020B0600070205080204" pitchFamily="34" charset="-128"/>
                <a:sym typeface="Symbol" pitchFamily="2" charset="2"/>
              </a:rPr>
              <a:t>’</a:t>
            </a:r>
            <a:r>
              <a:rPr lang="en-US" altLang="ja-JP" sz="2400">
                <a:ea typeface="ＭＳ Ｐゴシック" panose="020B0600070205080204" pitchFamily="34" charset="-128"/>
                <a:sym typeface="Symbol" pitchFamily="2" charset="2"/>
              </a:rPr>
              <a:t>s price, drive down its expected return, and make its reward-to-risk ratio equal to that of the red line. </a:t>
            </a:r>
          </a:p>
          <a:p>
            <a:pPr eaLnBrk="1" hangingPunct="1">
              <a:lnSpc>
                <a:spcPct val="90000"/>
              </a:lnSpc>
            </a:pPr>
            <a:endParaRPr lang="en-US" altLang="en-US" sz="2400">
              <a:ea typeface="ＭＳ Ｐゴシック" panose="020B0600070205080204" pitchFamily="34" charset="-128"/>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AutoShape 2">
            <a:extLst>
              <a:ext uri="{FF2B5EF4-FFF2-40B4-BE49-F238E27FC236}">
                <a16:creationId xmlns:a16="http://schemas.microsoft.com/office/drawing/2014/main" id="{A6D7D8BE-0CC6-5E49-ACBD-64A848EB6108}"/>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Equilibrium argument</a:t>
            </a:r>
          </a:p>
        </p:txBody>
      </p:sp>
      <p:sp>
        <p:nvSpPr>
          <p:cNvPr id="54274" name="Rectangle 3">
            <a:extLst>
              <a:ext uri="{FF2B5EF4-FFF2-40B4-BE49-F238E27FC236}">
                <a16:creationId xmlns:a16="http://schemas.microsoft.com/office/drawing/2014/main" id="{BDBE42AC-17F5-BE46-8F2F-2F222A6D1B16}"/>
              </a:ext>
            </a:extLst>
          </p:cNvPr>
          <p:cNvSpPr>
            <a:spLocks noGrp="1" noChangeArrowheads="1"/>
          </p:cNvSpPr>
          <p:nvPr>
            <p:ph idx="1"/>
          </p:nvPr>
        </p:nvSpPr>
        <p:spPr/>
        <p:txBody>
          <a:bodyPr/>
          <a:lstStyle/>
          <a:p>
            <a:pPr eaLnBrk="1" hangingPunct="1"/>
            <a:r>
              <a:rPr lang="en-US" altLang="en-US" sz="2400">
                <a:ea typeface="ＭＳ Ｐゴシック" panose="020B0600070205080204" pitchFamily="34" charset="-128"/>
              </a:rPr>
              <a:t>The previous equilibrium argument ensures that all assets and portfolios will have the same reward-to-risk ratio and they all must equal the reward-to-risk ratio of the overall market, i.e., the market portfolio.</a:t>
            </a:r>
          </a:p>
          <a:p>
            <a:pPr eaLnBrk="1" hangingPunct="1"/>
            <a:r>
              <a:rPr lang="en-US" altLang="en-US" sz="2400">
                <a:ea typeface="ＭＳ Ｐゴシック" panose="020B0600070205080204" pitchFamily="34" charset="-128"/>
              </a:rPr>
              <a:t>That is, (E(</a:t>
            </a:r>
            <a:r>
              <a:rPr lang="en-US" altLang="en-US" sz="2400" i="1">
                <a:ea typeface="ＭＳ Ｐゴシック" panose="020B0600070205080204" pitchFamily="34" charset="-128"/>
              </a:rPr>
              <a:t>r</a:t>
            </a:r>
            <a:r>
              <a:rPr lang="en-US" altLang="en-US" sz="2400" i="1" baseline="-25000">
                <a:ea typeface="ＭＳ Ｐゴシック" panose="020B0600070205080204" pitchFamily="34" charset="-128"/>
              </a:rPr>
              <a:t>i</a:t>
            </a:r>
            <a:r>
              <a:rPr lang="en-US" altLang="en-US" sz="2400">
                <a:ea typeface="ＭＳ Ｐゴシック" panose="020B0600070205080204" pitchFamily="34" charset="-128"/>
              </a:rPr>
              <a:t>) – </a:t>
            </a:r>
            <a:r>
              <a:rPr lang="en-US" altLang="en-US" sz="2400" i="1">
                <a:ea typeface="ＭＳ Ｐゴシック" panose="020B0600070205080204" pitchFamily="34" charset="-128"/>
              </a:rPr>
              <a:t>r</a:t>
            </a:r>
            <a:r>
              <a:rPr lang="en-US" altLang="en-US" sz="2400" i="1" baseline="-25000">
                <a:ea typeface="ＭＳ Ｐゴシック" panose="020B0600070205080204" pitchFamily="34" charset="-128"/>
              </a:rPr>
              <a:t>f</a:t>
            </a:r>
            <a:r>
              <a:rPr lang="en-US" altLang="en-US" sz="2400">
                <a:ea typeface="ＭＳ Ｐゴシック" panose="020B0600070205080204" pitchFamily="34" charset="-128"/>
              </a:rPr>
              <a:t>) / </a:t>
            </a:r>
            <a:r>
              <a:rPr lang="en-US" altLang="en-US" sz="2400" i="1">
                <a:ea typeface="ＭＳ Ｐゴシック" panose="020B0600070205080204" pitchFamily="34" charset="-128"/>
                <a:sym typeface="Symbol" pitchFamily="2" charset="2"/>
              </a:rPr>
              <a:t></a:t>
            </a:r>
            <a:r>
              <a:rPr lang="en-US" altLang="en-US" sz="2400" i="1" baseline="-25000">
                <a:ea typeface="ＭＳ Ｐゴシック" panose="020B0600070205080204" pitchFamily="34" charset="-128"/>
                <a:sym typeface="Symbol" pitchFamily="2" charset="2"/>
              </a:rPr>
              <a:t>i</a:t>
            </a:r>
            <a:r>
              <a:rPr lang="en-US" altLang="en-US" sz="2400">
                <a:ea typeface="ＭＳ Ｐゴシック" panose="020B0600070205080204" pitchFamily="34" charset="-128"/>
                <a:sym typeface="Symbol" pitchFamily="2" charset="2"/>
              </a:rPr>
              <a:t> = </a:t>
            </a:r>
            <a:r>
              <a:rPr lang="en-US" altLang="en-US" sz="2400">
                <a:ea typeface="ＭＳ Ｐゴシック" panose="020B0600070205080204" pitchFamily="34" charset="-128"/>
              </a:rPr>
              <a:t>(E(</a:t>
            </a:r>
            <a:r>
              <a:rPr lang="en-US" altLang="en-US" sz="2400" i="1">
                <a:ea typeface="ＭＳ Ｐゴシック" panose="020B0600070205080204" pitchFamily="34" charset="-128"/>
              </a:rPr>
              <a:t>r</a:t>
            </a:r>
            <a:r>
              <a:rPr lang="en-US" altLang="en-US" sz="2400" i="1" baseline="-25000">
                <a:ea typeface="ＭＳ Ｐゴシック" panose="020B0600070205080204" pitchFamily="34" charset="-128"/>
              </a:rPr>
              <a:t>m</a:t>
            </a:r>
            <a:r>
              <a:rPr lang="en-US" altLang="en-US" sz="2400">
                <a:ea typeface="ＭＳ Ｐゴシック" panose="020B0600070205080204" pitchFamily="34" charset="-128"/>
              </a:rPr>
              <a:t>) – </a:t>
            </a:r>
            <a:r>
              <a:rPr lang="en-US" altLang="en-US" sz="2400" i="1">
                <a:ea typeface="ＭＳ Ｐゴシック" panose="020B0600070205080204" pitchFamily="34" charset="-128"/>
              </a:rPr>
              <a:t>r</a:t>
            </a:r>
            <a:r>
              <a:rPr lang="en-US" altLang="en-US" sz="2400" i="1" baseline="-25000">
                <a:ea typeface="ＭＳ Ｐゴシック" panose="020B0600070205080204" pitchFamily="34" charset="-128"/>
              </a:rPr>
              <a:t>f</a:t>
            </a:r>
            <a:r>
              <a:rPr lang="en-US" altLang="en-US" sz="2400">
                <a:ea typeface="ＭＳ Ｐゴシック" panose="020B0600070205080204" pitchFamily="34" charset="-128"/>
              </a:rPr>
              <a:t>) / </a:t>
            </a:r>
            <a:r>
              <a:rPr lang="en-US" altLang="en-US" sz="2400" i="1">
                <a:ea typeface="ＭＳ Ｐゴシック" panose="020B0600070205080204" pitchFamily="34" charset="-128"/>
                <a:sym typeface="Symbol" pitchFamily="2" charset="2"/>
              </a:rPr>
              <a:t></a:t>
            </a:r>
            <a:r>
              <a:rPr lang="en-US" altLang="en-US" sz="2400" i="1" baseline="-25000">
                <a:ea typeface="ＭＳ Ｐゴシック" panose="020B0600070205080204" pitchFamily="34" charset="-128"/>
                <a:sym typeface="Symbol" pitchFamily="2" charset="2"/>
              </a:rPr>
              <a:t>m</a:t>
            </a:r>
            <a:r>
              <a:rPr lang="en-US" altLang="en-US" sz="2400">
                <a:ea typeface="ＭＳ Ｐゴシック" panose="020B0600070205080204" pitchFamily="34" charset="-128"/>
                <a:sym typeface="Symbol" pitchFamily="2" charset="2"/>
              </a:rPr>
              <a:t>.</a:t>
            </a:r>
          </a:p>
          <a:p>
            <a:pPr eaLnBrk="1" hangingPunct="1"/>
            <a:r>
              <a:rPr lang="en-US" altLang="en-US" sz="2400">
                <a:ea typeface="ＭＳ Ｐゴシック" panose="020B0600070205080204" pitchFamily="34" charset="-128"/>
                <a:sym typeface="Symbol" pitchFamily="2" charset="2"/>
              </a:rPr>
              <a:t>Recall that </a:t>
            </a:r>
            <a:r>
              <a:rPr lang="en-US" altLang="en-US" sz="2400" i="1">
                <a:ea typeface="ＭＳ Ｐゴシック" panose="020B0600070205080204" pitchFamily="34" charset="-128"/>
                <a:sym typeface="Symbol" pitchFamily="2" charset="2"/>
              </a:rPr>
              <a:t></a:t>
            </a:r>
            <a:r>
              <a:rPr lang="en-US" altLang="en-US" sz="2400" i="1" baseline="-25000">
                <a:ea typeface="ＭＳ Ｐゴシック" panose="020B0600070205080204" pitchFamily="34" charset="-128"/>
                <a:sym typeface="Symbol" pitchFamily="2" charset="2"/>
              </a:rPr>
              <a:t>m</a:t>
            </a:r>
            <a:r>
              <a:rPr lang="en-US" altLang="en-US" sz="2400">
                <a:ea typeface="ＭＳ Ｐゴシック" panose="020B0600070205080204" pitchFamily="34" charset="-128"/>
                <a:sym typeface="Symbol" pitchFamily="2" charset="2"/>
              </a:rPr>
              <a:t> = 1.</a:t>
            </a:r>
          </a:p>
          <a:p>
            <a:pPr eaLnBrk="1" hangingPunct="1"/>
            <a:r>
              <a:rPr lang="en-US" altLang="en-US" sz="2400">
                <a:ea typeface="ＭＳ Ｐゴシック" panose="020B0600070205080204" pitchFamily="34" charset="-128"/>
                <a:sym typeface="Symbol" pitchFamily="2" charset="2"/>
              </a:rPr>
              <a:t>Then, we have the CAPM: </a:t>
            </a:r>
            <a:r>
              <a:rPr lang="en-US" altLang="en-US" sz="2400">
                <a:ea typeface="ＭＳ Ｐゴシック" panose="020B0600070205080204" pitchFamily="34" charset="-128"/>
              </a:rPr>
              <a:t>E(</a:t>
            </a:r>
            <a:r>
              <a:rPr lang="en-US" altLang="en-US" sz="2400" i="1">
                <a:ea typeface="ＭＳ Ｐゴシック" panose="020B0600070205080204" pitchFamily="34" charset="-128"/>
              </a:rPr>
              <a:t>r</a:t>
            </a:r>
            <a:r>
              <a:rPr lang="en-US" altLang="en-US" sz="2400" i="1" baseline="-25000">
                <a:ea typeface="ＭＳ Ｐゴシック" panose="020B0600070205080204" pitchFamily="34" charset="-128"/>
              </a:rPr>
              <a:t>i</a:t>
            </a:r>
            <a:r>
              <a:rPr lang="en-US" altLang="en-US" sz="2400">
                <a:ea typeface="ＭＳ Ｐゴシック" panose="020B0600070205080204" pitchFamily="34" charset="-128"/>
              </a:rPr>
              <a:t>) = </a:t>
            </a:r>
            <a:r>
              <a:rPr lang="en-US" altLang="en-US" sz="2400" i="1">
                <a:ea typeface="ＭＳ Ｐゴシック" panose="020B0600070205080204" pitchFamily="34" charset="-128"/>
              </a:rPr>
              <a:t>r</a:t>
            </a:r>
            <a:r>
              <a:rPr lang="en-US" altLang="en-US" sz="2400" i="1" baseline="-25000">
                <a:ea typeface="ＭＳ Ｐゴシック" panose="020B0600070205080204" pitchFamily="34" charset="-128"/>
              </a:rPr>
              <a:t>f</a:t>
            </a:r>
            <a:r>
              <a:rPr lang="en-US" altLang="en-US" sz="2400">
                <a:ea typeface="ＭＳ Ｐゴシック" panose="020B0600070205080204" pitchFamily="34" charset="-128"/>
              </a:rPr>
              <a:t> + </a:t>
            </a:r>
            <a:r>
              <a:rPr lang="en-US" altLang="en-US" sz="2400" i="1">
                <a:ea typeface="ＭＳ Ｐゴシック" panose="020B0600070205080204" pitchFamily="34" charset="-128"/>
                <a:sym typeface="Symbol" pitchFamily="2" charset="2"/>
              </a:rPr>
              <a:t></a:t>
            </a:r>
            <a:r>
              <a:rPr lang="en-US" altLang="en-US" sz="2400" i="1" baseline="-25000">
                <a:ea typeface="ＭＳ Ｐゴシック" panose="020B0600070205080204" pitchFamily="34" charset="-128"/>
                <a:sym typeface="Symbol" pitchFamily="2" charset="2"/>
              </a:rPr>
              <a:t>i</a:t>
            </a:r>
            <a:r>
              <a:rPr lang="en-US" altLang="en-US" sz="2400">
                <a:ea typeface="ＭＳ Ｐゴシック" panose="020B0600070205080204" pitchFamily="34" charset="-128"/>
                <a:sym typeface="Symbol" pitchFamily="2" charset="2"/>
              </a:rPr>
              <a:t> </a:t>
            </a:r>
            <a:r>
              <a:rPr lang="en-US" altLang="en-US" sz="2400">
                <a:ea typeface="ＭＳ Ｐゴシック" panose="020B0600070205080204" pitchFamily="34" charset="-128"/>
                <a:cs typeface="Arial" panose="020B0604020202020204" pitchFamily="34" charset="0"/>
                <a:sym typeface="Symbol" pitchFamily="2" charset="2"/>
              </a:rPr>
              <a:t>×</a:t>
            </a:r>
            <a:r>
              <a:rPr lang="en-US" altLang="en-US" sz="2400">
                <a:ea typeface="ＭＳ Ｐゴシック" panose="020B0600070205080204" pitchFamily="34" charset="-128"/>
                <a:sym typeface="Symbol" pitchFamily="2" charset="2"/>
              </a:rPr>
              <a:t> </a:t>
            </a:r>
            <a:r>
              <a:rPr lang="en-US" altLang="en-US" sz="2400">
                <a:ea typeface="ＭＳ Ｐゴシック" panose="020B0600070205080204" pitchFamily="34" charset="-128"/>
              </a:rPr>
              <a:t>(E(</a:t>
            </a:r>
            <a:r>
              <a:rPr lang="en-US" altLang="en-US" sz="2400" i="1">
                <a:ea typeface="ＭＳ Ｐゴシック" panose="020B0600070205080204" pitchFamily="34" charset="-128"/>
              </a:rPr>
              <a:t>r</a:t>
            </a:r>
            <a:r>
              <a:rPr lang="en-US" altLang="en-US" sz="2400" i="1" baseline="-25000">
                <a:ea typeface="ＭＳ Ｐゴシック" panose="020B0600070205080204" pitchFamily="34" charset="-128"/>
              </a:rPr>
              <a:t>m</a:t>
            </a:r>
            <a:r>
              <a:rPr lang="en-US" altLang="en-US" sz="2400">
                <a:ea typeface="ＭＳ Ｐゴシック" panose="020B0600070205080204" pitchFamily="34" charset="-128"/>
              </a:rPr>
              <a:t>) – </a:t>
            </a:r>
            <a:r>
              <a:rPr lang="en-US" altLang="en-US" sz="2400" i="1">
                <a:ea typeface="ＭＳ Ｐゴシック" panose="020B0600070205080204" pitchFamily="34" charset="-128"/>
              </a:rPr>
              <a:t>r</a:t>
            </a:r>
            <a:r>
              <a:rPr lang="en-US" altLang="en-US" sz="2400" i="1" baseline="-25000">
                <a:ea typeface="ＭＳ Ｐゴシック" panose="020B0600070205080204" pitchFamily="34" charset="-128"/>
              </a:rPr>
              <a:t>f</a:t>
            </a:r>
            <a:r>
              <a:rPr lang="en-US" altLang="en-US" sz="2400">
                <a:ea typeface="ＭＳ Ｐゴシック" panose="020B0600070205080204" pitchFamily="34" charset="-128"/>
              </a:rPr>
              <a:t>).</a:t>
            </a:r>
          </a:p>
          <a:p>
            <a:pPr eaLnBrk="1" hangingPunct="1"/>
            <a:r>
              <a:rPr lang="en-US" altLang="en-US" sz="2400">
                <a:ea typeface="ＭＳ Ｐゴシック" panose="020B0600070205080204" pitchFamily="34" charset="-128"/>
              </a:rPr>
              <a:t>E(</a:t>
            </a:r>
            <a:r>
              <a:rPr lang="en-US" altLang="en-US" sz="2400" i="1">
                <a:ea typeface="ＭＳ Ｐゴシック" panose="020B0600070205080204" pitchFamily="34" charset="-128"/>
              </a:rPr>
              <a:t>r</a:t>
            </a:r>
            <a:r>
              <a:rPr lang="en-US" altLang="en-US" sz="2400" i="1" baseline="-25000">
                <a:ea typeface="ＭＳ Ｐゴシック" panose="020B0600070205080204" pitchFamily="34" charset="-128"/>
              </a:rPr>
              <a:t>i</a:t>
            </a:r>
            <a:r>
              <a:rPr lang="en-US" altLang="en-US" sz="2400">
                <a:ea typeface="ＭＳ Ｐゴシック" panose="020B0600070205080204" pitchFamily="34" charset="-128"/>
              </a:rPr>
              <a:t>)</a:t>
            </a:r>
            <a:r>
              <a:rPr lang="en-US" altLang="en-US" sz="2400">
                <a:ea typeface="ＭＳ Ｐゴシック" panose="020B0600070205080204" pitchFamily="34" charset="-128"/>
                <a:sym typeface="Symbol" pitchFamily="2" charset="2"/>
              </a:rPr>
              <a:t> is the expected return for asset </a:t>
            </a:r>
            <a:r>
              <a:rPr lang="en-US" altLang="en-US" sz="2400" i="1">
                <a:ea typeface="ＭＳ Ｐゴシック" panose="020B0600070205080204" pitchFamily="34" charset="-128"/>
                <a:sym typeface="Symbol" pitchFamily="2" charset="2"/>
              </a:rPr>
              <a:t>i</a:t>
            </a:r>
            <a:r>
              <a:rPr lang="en-US" altLang="en-US" sz="2400">
                <a:ea typeface="ＭＳ Ｐゴシック" panose="020B0600070205080204" pitchFamily="34" charset="-128"/>
                <a:sym typeface="Symbol" pitchFamily="2" charset="2"/>
              </a:rPr>
              <a:t> when the CAPM holds; i.e., when the CAPM is correct.</a:t>
            </a:r>
          </a:p>
          <a:p>
            <a:pPr eaLnBrk="1" hangingPunct="1">
              <a:buFont typeface="Wingdings" pitchFamily="2" charset="2"/>
              <a:buNone/>
            </a:pPr>
            <a:endParaRPr lang="en-US" altLang="en-US" sz="2400">
              <a:ea typeface="ＭＳ Ｐゴシック" panose="020B0600070205080204" pitchFamily="34" charset="-128"/>
            </a:endParaRPr>
          </a:p>
          <a:p>
            <a:pPr eaLnBrk="1" hangingPunct="1"/>
            <a:endParaRPr lang="en-US" altLang="en-US" sz="2400">
              <a:ea typeface="ＭＳ Ｐゴシック" panose="020B0600070205080204" pitchFamily="34" charset="-128"/>
            </a:endParaRPr>
          </a:p>
          <a:p>
            <a:pPr eaLnBrk="1" hangingPunct="1"/>
            <a:endParaRPr lang="en-US" altLang="en-US" sz="2400">
              <a:ea typeface="ＭＳ Ｐゴシック" panose="020B0600070205080204" pitchFamily="34" charset="-128"/>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AutoShape 2">
            <a:extLst>
              <a:ext uri="{FF2B5EF4-FFF2-40B4-BE49-F238E27FC236}">
                <a16:creationId xmlns:a16="http://schemas.microsoft.com/office/drawing/2014/main" id="{919F145B-1E4E-B441-8EE7-5131BDFC3DDA}"/>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The CAPM</a:t>
            </a:r>
          </a:p>
        </p:txBody>
      </p:sp>
      <p:sp>
        <p:nvSpPr>
          <p:cNvPr id="55298" name="Rectangle 3">
            <a:extLst>
              <a:ext uri="{FF2B5EF4-FFF2-40B4-BE49-F238E27FC236}">
                <a16:creationId xmlns:a16="http://schemas.microsoft.com/office/drawing/2014/main" id="{53657A4D-DDCD-FA42-9830-2AA9DC72F165}"/>
              </a:ext>
            </a:extLst>
          </p:cNvPr>
          <p:cNvSpPr>
            <a:spLocks noGrp="1" noChangeArrowheads="1"/>
          </p:cNvSpPr>
          <p:nvPr>
            <p:ph idx="1"/>
          </p:nvPr>
        </p:nvSpPr>
        <p:spPr/>
        <p:txBody>
          <a:bodyPr>
            <a:normAutofit lnSpcReduction="10000"/>
          </a:bodyPr>
          <a:lstStyle/>
          <a:p>
            <a:pPr eaLnBrk="1" hangingPunct="1">
              <a:lnSpc>
                <a:spcPct val="90000"/>
              </a:lnSpc>
            </a:pPr>
            <a:r>
              <a:rPr lang="en-US" altLang="en-US" sz="2200">
                <a:ea typeface="ＭＳ Ｐゴシック" panose="020B0600070205080204" pitchFamily="34" charset="-128"/>
              </a:rPr>
              <a:t>The CAPM says that in equilibrium, all securities and portfolios should fall on the security market line, i.e., the red line.</a:t>
            </a:r>
          </a:p>
          <a:p>
            <a:pPr eaLnBrk="1" hangingPunct="1">
              <a:lnSpc>
                <a:spcPct val="90000"/>
              </a:lnSpc>
            </a:pPr>
            <a:r>
              <a:rPr lang="en-US" altLang="en-US" sz="2200">
                <a:ea typeface="ＭＳ Ｐゴシック" panose="020B0600070205080204" pitchFamily="34" charset="-128"/>
              </a:rPr>
              <a:t>That is, the higher the beta, the higher the expected return.</a:t>
            </a:r>
          </a:p>
          <a:p>
            <a:pPr eaLnBrk="1" hangingPunct="1">
              <a:lnSpc>
                <a:spcPct val="90000"/>
              </a:lnSpc>
            </a:pPr>
            <a:r>
              <a:rPr lang="en-US" altLang="en-US" sz="2200">
                <a:ea typeface="ＭＳ Ｐゴシック" panose="020B0600070205080204" pitchFamily="34" charset="-128"/>
              </a:rPr>
              <a:t>When one uses the CAPM, the required return demanded by shareholders is the expected return under the CAPM</a:t>
            </a:r>
            <a:r>
              <a:rPr lang="en-US" altLang="ja-JP" sz="2200">
                <a:ea typeface="ＭＳ Ｐゴシック" panose="020B0600070205080204" pitchFamily="34" charset="-128"/>
              </a:rPr>
              <a:t>.  </a:t>
            </a:r>
            <a:r>
              <a:rPr lang="en-US" altLang="en-US" sz="2200">
                <a:ea typeface="ＭＳ Ｐゴシック" panose="020B0600070205080204" pitchFamily="34" charset="-128"/>
              </a:rPr>
              <a:t>For capital budgeting, the required return is frequently called the cost of equity: i.e., the return required by equity (stock market) investors.</a:t>
            </a:r>
          </a:p>
          <a:p>
            <a:pPr eaLnBrk="1" hangingPunct="1">
              <a:lnSpc>
                <a:spcPct val="90000"/>
              </a:lnSpc>
            </a:pPr>
            <a:r>
              <a:rPr lang="en-US" altLang="en-US" sz="2200">
                <a:ea typeface="ＭＳ Ｐゴシック" panose="020B0600070205080204" pitchFamily="34" charset="-128"/>
              </a:rPr>
              <a:t>When a stock is expected to have a return that is different from the expected return under the CAPM, we have a mispricing situation.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AutoShape 2">
            <a:extLst>
              <a:ext uri="{FF2B5EF4-FFF2-40B4-BE49-F238E27FC236}">
                <a16:creationId xmlns:a16="http://schemas.microsoft.com/office/drawing/2014/main" id="{78BB4931-E1C2-3C48-B0FE-CC29875E3A7F}"/>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An example, I</a:t>
            </a:r>
          </a:p>
        </p:txBody>
      </p:sp>
      <p:graphicFrame>
        <p:nvGraphicFramePr>
          <p:cNvPr id="18434" name="Object 4">
            <a:extLst>
              <a:ext uri="{FF2B5EF4-FFF2-40B4-BE49-F238E27FC236}">
                <a16:creationId xmlns:a16="http://schemas.microsoft.com/office/drawing/2014/main" id="{E680C02C-D0D1-3548-B911-9E135FA82211}"/>
              </a:ext>
            </a:extLst>
          </p:cNvPr>
          <p:cNvGraphicFramePr>
            <a:graphicFrameLocks noGrp="1" noChangeAspect="1"/>
          </p:cNvGraphicFramePr>
          <p:nvPr>
            <p:ph idx="1"/>
          </p:nvPr>
        </p:nvGraphicFramePr>
        <p:xfrm>
          <a:off x="1187450" y="2120900"/>
          <a:ext cx="6767513" cy="4051300"/>
        </p:xfrm>
        <a:graphic>
          <a:graphicData uri="http://schemas.openxmlformats.org/presentationml/2006/ole">
            <mc:AlternateContent xmlns:mc="http://schemas.openxmlformats.org/markup-compatibility/2006">
              <mc:Choice xmlns:v="urn:schemas-microsoft-com:vml" Requires="v">
                <p:oleObj name="Worksheet" r:id="rId2" imgW="8953500" imgH="5359400" progId="Excel.Sheet.8">
                  <p:embed/>
                </p:oleObj>
              </mc:Choice>
              <mc:Fallback>
                <p:oleObj name="Worksheet" r:id="rId2" imgW="8953500" imgH="5359400" progId="Excel.Sheet.8">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450" y="2120900"/>
                        <a:ext cx="6767513" cy="4051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a:extLst>
              <a:ext uri="{FF2B5EF4-FFF2-40B4-BE49-F238E27FC236}">
                <a16:creationId xmlns:a16="http://schemas.microsoft.com/office/drawing/2014/main" id="{B1D7948C-5BF7-F945-8779-BB50DB1EEB65}"/>
              </a:ext>
            </a:extLst>
          </p:cNvPr>
          <p:cNvSpPr>
            <a:spLocks noGrp="1"/>
          </p:cNvSpPr>
          <p:nvPr>
            <p:ph type="title"/>
          </p:nvPr>
        </p:nvSpPr>
        <p:spPr/>
        <p:txBody>
          <a:bodyPr/>
          <a:lstStyle/>
          <a:p>
            <a:r>
              <a:rPr lang="en-US" altLang="en-US">
                <a:ea typeface="ＭＳ Ｐゴシック" panose="020B0600070205080204" pitchFamily="34" charset="-128"/>
              </a:rPr>
              <a:t>A sample question</a:t>
            </a:r>
          </a:p>
        </p:txBody>
      </p:sp>
      <p:sp>
        <p:nvSpPr>
          <p:cNvPr id="56322" name="Content Placeholder 2">
            <a:extLst>
              <a:ext uri="{FF2B5EF4-FFF2-40B4-BE49-F238E27FC236}">
                <a16:creationId xmlns:a16="http://schemas.microsoft.com/office/drawing/2014/main" id="{E363A778-E376-9649-8F50-ACC7932C9023}"/>
              </a:ext>
            </a:extLst>
          </p:cNvPr>
          <p:cNvSpPr>
            <a:spLocks noGrp="1"/>
          </p:cNvSpPr>
          <p:nvPr>
            <p:ph idx="1"/>
          </p:nvPr>
        </p:nvSpPr>
        <p:spPr/>
        <p:txBody>
          <a:bodyPr/>
          <a:lstStyle/>
          <a:p>
            <a:r>
              <a:rPr lang="en-US" altLang="en-US" sz="2000">
                <a:ea typeface="ＭＳ Ｐゴシック" panose="020B0600070205080204" pitchFamily="34" charset="-128"/>
              </a:rPr>
              <a:t>Given the following information: The risk-free rate is 7%, the beta of stock A is 1.2, the beta of stock B is 0.8, the expected return on stock A is 13.5%, and the expected return on stock B is 11.0%.  Further, we know that stock A is fairly priced and that the betas of stocks A and B are correct.  Which of the following regarding stock B must be true?</a:t>
            </a:r>
          </a:p>
          <a:p>
            <a:r>
              <a:rPr lang="en-US" altLang="en-US" sz="2000">
                <a:ea typeface="ＭＳ Ｐゴシック" panose="020B0600070205080204" pitchFamily="34" charset="-128"/>
              </a:rPr>
              <a:t>a. Stock B is also fairly priced.</a:t>
            </a:r>
          </a:p>
          <a:p>
            <a:r>
              <a:rPr lang="en-US" altLang="en-US" sz="2000">
                <a:ea typeface="ＭＳ Ｐゴシック" panose="020B0600070205080204" pitchFamily="34" charset="-128"/>
              </a:rPr>
              <a:t>b. The expected return on stock B is too high.</a:t>
            </a:r>
          </a:p>
          <a:p>
            <a:r>
              <a:rPr lang="en-US" altLang="en-US" sz="2000">
                <a:ea typeface="ＭＳ Ｐゴシック" panose="020B0600070205080204" pitchFamily="34" charset="-128"/>
              </a:rPr>
              <a:t>c. The price of stock B is too high.</a:t>
            </a:r>
          </a:p>
          <a:p>
            <a:r>
              <a:rPr lang="en-US" altLang="en-US" sz="2000">
                <a:ea typeface="ＭＳ Ｐゴシック" panose="020B0600070205080204" pitchFamily="34" charset="-128"/>
              </a:rPr>
              <a:t>d. The price of stock A is too high.</a:t>
            </a:r>
          </a:p>
          <a:p>
            <a:r>
              <a:rPr lang="en-US" altLang="en-US" sz="2000">
                <a:ea typeface="ＭＳ Ｐゴシック" panose="020B0600070205080204" pitchFamily="34" charset="-128"/>
              </a:rPr>
              <a:t>e. None of the above.</a:t>
            </a:r>
          </a:p>
          <a:p>
            <a:endParaRPr lang="en-US" altLang="en-US">
              <a:ea typeface="ＭＳ Ｐゴシック" panose="020B0600070205080204" pitchFamily="34" charset="-128"/>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AutoShape 2">
            <a:extLst>
              <a:ext uri="{FF2B5EF4-FFF2-40B4-BE49-F238E27FC236}">
                <a16:creationId xmlns:a16="http://schemas.microsoft.com/office/drawing/2014/main" id="{B9F98598-C705-7E41-9AF0-8708A13F71BA}"/>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An example</a:t>
            </a:r>
          </a:p>
        </p:txBody>
      </p:sp>
      <p:sp>
        <p:nvSpPr>
          <p:cNvPr id="58370" name="Rectangle 3">
            <a:extLst>
              <a:ext uri="{FF2B5EF4-FFF2-40B4-BE49-F238E27FC236}">
                <a16:creationId xmlns:a16="http://schemas.microsoft.com/office/drawing/2014/main" id="{425FBBFF-B8AF-2540-AE59-2A0EF35417FE}"/>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Suppose that the beta estimate for MMM is 1.5 (finance.yahoo.com).  The current T-bill rate is 5%.  We know that historical risk premium for S&amp;P 500 Index is about 8.5%.  What is the cost of equity for MMM?</a:t>
            </a:r>
          </a:p>
          <a:p>
            <a:pPr eaLnBrk="1" hangingPunct="1"/>
            <a:r>
              <a:rPr lang="en-US" altLang="en-US">
                <a:ea typeface="ＭＳ Ｐゴシック" panose="020B0600070205080204" pitchFamily="34" charset="-128"/>
              </a:rPr>
              <a:t> E(</a:t>
            </a:r>
            <a:r>
              <a:rPr lang="en-US" altLang="en-US" i="1">
                <a:ea typeface="ＭＳ Ｐゴシック" panose="020B0600070205080204" pitchFamily="34" charset="-128"/>
              </a:rPr>
              <a:t>r</a:t>
            </a:r>
            <a:r>
              <a:rPr lang="en-US" altLang="en-US" i="1" baseline="-25000">
                <a:ea typeface="ＭＳ Ｐゴシック" panose="020B0600070205080204" pitchFamily="34" charset="-128"/>
              </a:rPr>
              <a:t>i</a:t>
            </a:r>
            <a:r>
              <a:rPr lang="en-US" altLang="en-US">
                <a:ea typeface="ＭＳ Ｐゴシック" panose="020B0600070205080204" pitchFamily="34" charset="-128"/>
              </a:rPr>
              <a:t>) = </a:t>
            </a:r>
            <a:r>
              <a:rPr lang="en-US" altLang="en-US" i="1">
                <a:ea typeface="ＭＳ Ｐゴシック" panose="020B0600070205080204" pitchFamily="34" charset="-128"/>
              </a:rPr>
              <a:t>r</a:t>
            </a:r>
            <a:r>
              <a:rPr lang="en-US" altLang="en-US" i="1" baseline="-25000">
                <a:ea typeface="ＭＳ Ｐゴシック" panose="020B0600070205080204" pitchFamily="34" charset="-128"/>
              </a:rPr>
              <a:t>f</a:t>
            </a:r>
            <a:r>
              <a:rPr lang="en-US" altLang="en-US">
                <a:ea typeface="ＭＳ Ｐゴシック" panose="020B0600070205080204" pitchFamily="34" charset="-128"/>
              </a:rPr>
              <a:t> + </a:t>
            </a:r>
            <a:r>
              <a:rPr lang="en-US" altLang="en-US" i="1">
                <a:ea typeface="ＭＳ Ｐゴシック" panose="020B0600070205080204" pitchFamily="34" charset="-128"/>
                <a:sym typeface="Symbol" pitchFamily="2" charset="2"/>
              </a:rPr>
              <a:t></a:t>
            </a:r>
            <a:r>
              <a:rPr lang="en-US" altLang="en-US" i="1" baseline="-25000">
                <a:ea typeface="ＭＳ Ｐゴシック" panose="020B0600070205080204" pitchFamily="34" charset="-128"/>
                <a:sym typeface="Symbol" pitchFamily="2" charset="2"/>
              </a:rPr>
              <a:t>i</a:t>
            </a:r>
            <a:r>
              <a:rPr lang="en-US" altLang="en-US">
                <a:ea typeface="ＭＳ Ｐゴシック" panose="020B0600070205080204" pitchFamily="34" charset="-128"/>
                <a:sym typeface="Symbol" pitchFamily="2" charset="2"/>
              </a:rPr>
              <a:t> </a:t>
            </a:r>
            <a:r>
              <a:rPr lang="en-US" altLang="en-US">
                <a:ea typeface="ＭＳ Ｐゴシック" panose="020B0600070205080204" pitchFamily="34" charset="-128"/>
                <a:cs typeface="Arial" panose="020B0604020202020204" pitchFamily="34" charset="0"/>
                <a:sym typeface="Symbol" pitchFamily="2" charset="2"/>
              </a:rPr>
              <a:t>×</a:t>
            </a:r>
            <a:r>
              <a:rPr lang="en-US" altLang="en-US">
                <a:ea typeface="ＭＳ Ｐゴシック" panose="020B0600070205080204" pitchFamily="34" charset="-128"/>
                <a:sym typeface="Symbol" pitchFamily="2" charset="2"/>
              </a:rPr>
              <a:t> </a:t>
            </a:r>
            <a:r>
              <a:rPr lang="en-US" altLang="en-US">
                <a:ea typeface="ＭＳ Ｐゴシック" panose="020B0600070205080204" pitchFamily="34" charset="-128"/>
              </a:rPr>
              <a:t>(E(</a:t>
            </a:r>
            <a:r>
              <a:rPr lang="en-US" altLang="en-US" i="1">
                <a:ea typeface="ＭＳ Ｐゴシック" panose="020B0600070205080204" pitchFamily="34" charset="-128"/>
              </a:rPr>
              <a:t>r</a:t>
            </a:r>
            <a:r>
              <a:rPr lang="en-US" altLang="en-US" i="1" baseline="-25000">
                <a:ea typeface="ＭＳ Ｐゴシック" panose="020B0600070205080204" pitchFamily="34" charset="-128"/>
              </a:rPr>
              <a:t>m</a:t>
            </a:r>
            <a:r>
              <a:rPr lang="en-US" altLang="en-US">
                <a:ea typeface="ＭＳ Ｐゴシック" panose="020B0600070205080204" pitchFamily="34" charset="-128"/>
              </a:rPr>
              <a:t>) – </a:t>
            </a:r>
            <a:r>
              <a:rPr lang="en-US" altLang="en-US" i="1">
                <a:ea typeface="ＭＳ Ｐゴシック" panose="020B0600070205080204" pitchFamily="34" charset="-128"/>
              </a:rPr>
              <a:t>r</a:t>
            </a:r>
            <a:r>
              <a:rPr lang="en-US" altLang="en-US" i="1" baseline="-25000">
                <a:ea typeface="ＭＳ Ｐゴシック" panose="020B0600070205080204" pitchFamily="34" charset="-128"/>
              </a:rPr>
              <a:t>f</a:t>
            </a:r>
            <a:r>
              <a:rPr lang="en-US" altLang="en-US">
                <a:ea typeface="ＭＳ Ｐゴシック" panose="020B0600070205080204" pitchFamily="34" charset="-128"/>
              </a:rPr>
              <a:t>) = 5% + 1.5 </a:t>
            </a:r>
            <a:r>
              <a:rPr lang="en-US" altLang="en-US">
                <a:ea typeface="ＭＳ Ｐゴシック" panose="020B0600070205080204" pitchFamily="34" charset="-128"/>
                <a:cs typeface="Arial" panose="020B0604020202020204" pitchFamily="34" charset="0"/>
                <a:sym typeface="Symbol" pitchFamily="2" charset="2"/>
              </a:rPr>
              <a:t>× 8.5% = 17.75%.</a:t>
            </a:r>
            <a:endParaRPr lang="en-US" altLang="en-US">
              <a:ea typeface="ＭＳ Ｐゴシック" panose="020B0600070205080204" pitchFamily="34" charset="-128"/>
              <a:sym typeface="Symbol" pitchFamily="2" charset="2"/>
            </a:endParaRPr>
          </a:p>
          <a:p>
            <a:pPr eaLnBrk="1" hangingPunct="1"/>
            <a:endParaRPr lang="en-US" altLang="en-US">
              <a:ea typeface="ＭＳ Ｐゴシック" panose="020B0600070205080204" pitchFamily="34" charset="-128"/>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a:extLst>
              <a:ext uri="{FF2B5EF4-FFF2-40B4-BE49-F238E27FC236}">
                <a16:creationId xmlns:a16="http://schemas.microsoft.com/office/drawing/2014/main" id="{AF3B7AAC-28E9-4B4D-924F-936BFCFA1531}"/>
              </a:ext>
            </a:extLst>
          </p:cNvPr>
          <p:cNvSpPr>
            <a:spLocks noGrp="1"/>
          </p:cNvSpPr>
          <p:nvPr>
            <p:ph type="title"/>
          </p:nvPr>
        </p:nvSpPr>
        <p:spPr/>
        <p:txBody>
          <a:bodyPr/>
          <a:lstStyle/>
          <a:p>
            <a:r>
              <a:rPr lang="en-US" altLang="en-US">
                <a:ea typeface="ＭＳ Ｐゴシック" panose="020B0600070205080204" pitchFamily="34" charset="-128"/>
              </a:rPr>
              <a:t>Portfolio beta</a:t>
            </a:r>
          </a:p>
        </p:txBody>
      </p:sp>
      <p:sp>
        <p:nvSpPr>
          <p:cNvPr id="59394" name="Content Placeholder 2">
            <a:extLst>
              <a:ext uri="{FF2B5EF4-FFF2-40B4-BE49-F238E27FC236}">
                <a16:creationId xmlns:a16="http://schemas.microsoft.com/office/drawing/2014/main" id="{D5C13F10-A0CE-A045-8DA3-CD19B2E5FCD3}"/>
              </a:ext>
            </a:extLst>
          </p:cNvPr>
          <p:cNvSpPr>
            <a:spLocks noGrp="1"/>
          </p:cNvSpPr>
          <p:nvPr>
            <p:ph idx="1"/>
          </p:nvPr>
        </p:nvSpPr>
        <p:spPr/>
        <p:txBody>
          <a:bodyPr/>
          <a:lstStyle/>
          <a:p>
            <a:r>
              <a:rPr lang="en-US" altLang="en-US" dirty="0">
                <a:ea typeface="ＭＳ Ｐゴシック" panose="020B0600070205080204" pitchFamily="34" charset="-128"/>
              </a:rPr>
              <a:t>The beta of a portfolio is the weighted average (weighted by portfolio weights) of the betas of underlying assets/securities.</a:t>
            </a:r>
          </a:p>
          <a:p>
            <a:r>
              <a:rPr lang="en-US" altLang="en-US" dirty="0">
                <a:ea typeface="ＭＳ Ｐゴシック" panose="020B0600070205080204" pitchFamily="34" charset="-128"/>
              </a:rPr>
              <a:t>Example: 40% of capital is invested in stock A that has a beta of 2.  The remaining 60% of capital is invested in stock B that has a beta of 1.  The beta for the portfolio is thus 1.4 = 0.4 × 2 + 0.6 × 1.</a:t>
            </a:r>
          </a:p>
          <a:p>
            <a:r>
              <a:rPr lang="en-US" altLang="en-US" dirty="0">
                <a:ea typeface="ＭＳ Ｐゴシック" panose="020B0600070205080204" pitchFamily="34" charset="-128"/>
              </a:rPr>
              <a:t>Betas do add up; they cannot cancel one another out.</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a:extLst>
              <a:ext uri="{FF2B5EF4-FFF2-40B4-BE49-F238E27FC236}">
                <a16:creationId xmlns:a16="http://schemas.microsoft.com/office/drawing/2014/main" id="{642CAAF5-921C-194B-8AC0-11AF6B916357}"/>
              </a:ext>
            </a:extLst>
          </p:cNvPr>
          <p:cNvSpPr>
            <a:spLocks noGrp="1"/>
          </p:cNvSpPr>
          <p:nvPr>
            <p:ph type="title"/>
          </p:nvPr>
        </p:nvSpPr>
        <p:spPr/>
        <p:txBody>
          <a:bodyPr/>
          <a:lstStyle/>
          <a:p>
            <a:r>
              <a:rPr lang="en-US" altLang="en-US">
                <a:ea typeface="ＭＳ Ｐゴシック" panose="020B0600070205080204" pitchFamily="34" charset="-128"/>
              </a:rPr>
              <a:t>All-equity firms</a:t>
            </a:r>
          </a:p>
        </p:txBody>
      </p:sp>
      <p:sp>
        <p:nvSpPr>
          <p:cNvPr id="60418" name="Content Placeholder 2">
            <a:extLst>
              <a:ext uri="{FF2B5EF4-FFF2-40B4-BE49-F238E27FC236}">
                <a16:creationId xmlns:a16="http://schemas.microsoft.com/office/drawing/2014/main" id="{43279CE2-C386-BC46-BCE4-D4309FAD59C2}"/>
              </a:ext>
            </a:extLst>
          </p:cNvPr>
          <p:cNvSpPr>
            <a:spLocks noGrp="1"/>
          </p:cNvSpPr>
          <p:nvPr>
            <p:ph idx="1"/>
          </p:nvPr>
        </p:nvSpPr>
        <p:spPr/>
        <p:txBody>
          <a:bodyPr/>
          <a:lstStyle/>
          <a:p>
            <a:r>
              <a:rPr lang="en-US" altLang="en-US">
                <a:ea typeface="ＭＳ Ｐゴシック" panose="020B0600070205080204" pitchFamily="34" charset="-128"/>
              </a:rPr>
              <a:t>One uses the cost of equity as the discount rate if (1) the firm uses no debt, or (2) the cash flows being discounted are the kind of cash flows available to equityholders; e.g., cash dividends.</a:t>
            </a:r>
          </a:p>
          <a:p>
            <a:r>
              <a:rPr lang="en-US" altLang="en-US">
                <a:ea typeface="ＭＳ Ｐゴシック" panose="020B0600070205080204" pitchFamily="34" charset="-128"/>
              </a:rPr>
              <a:t>If the previous firm (i.e., MMM) uses no debt, the required return (the discount rate) for evaluating a new project (in terms of computing the NPV) is the cost of equity, 17.75%.</a:t>
            </a:r>
          </a:p>
          <a:p>
            <a:endParaRPr lang="en-US" altLang="en-US">
              <a:ea typeface="ＭＳ Ｐゴシック" panose="020B0600070205080204" pitchFamily="34" charset="-128"/>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a:extLst>
              <a:ext uri="{FF2B5EF4-FFF2-40B4-BE49-F238E27FC236}">
                <a16:creationId xmlns:a16="http://schemas.microsoft.com/office/drawing/2014/main" id="{472B2D35-1948-0F44-87AB-B616A5392DAF}"/>
              </a:ext>
            </a:extLst>
          </p:cNvPr>
          <p:cNvSpPr>
            <a:spLocks noGrp="1"/>
          </p:cNvSpPr>
          <p:nvPr>
            <p:ph type="title"/>
          </p:nvPr>
        </p:nvSpPr>
        <p:spPr/>
        <p:txBody>
          <a:bodyPr/>
          <a:lstStyle/>
          <a:p>
            <a:r>
              <a:rPr lang="en-US" altLang="en-US">
                <a:ea typeface="ＭＳ Ｐゴシック" panose="020B0600070205080204" pitchFamily="34" charset="-128"/>
              </a:rPr>
              <a:t>A sample question</a:t>
            </a:r>
          </a:p>
        </p:txBody>
      </p:sp>
      <p:sp>
        <p:nvSpPr>
          <p:cNvPr id="61442" name="Content Placeholder 2">
            <a:extLst>
              <a:ext uri="{FF2B5EF4-FFF2-40B4-BE49-F238E27FC236}">
                <a16:creationId xmlns:a16="http://schemas.microsoft.com/office/drawing/2014/main" id="{D72C44D9-7CF7-7348-A869-DBAA7A7E3E74}"/>
              </a:ext>
            </a:extLst>
          </p:cNvPr>
          <p:cNvSpPr>
            <a:spLocks noGrp="1"/>
          </p:cNvSpPr>
          <p:nvPr>
            <p:ph idx="1"/>
          </p:nvPr>
        </p:nvSpPr>
        <p:spPr/>
        <p:txBody>
          <a:bodyPr/>
          <a:lstStyle/>
          <a:p>
            <a:r>
              <a:rPr lang="en-US" altLang="en-US">
                <a:ea typeface="ＭＳ Ｐゴシック" panose="020B0600070205080204" pitchFamily="34" charset="-128"/>
              </a:rPr>
              <a:t>Assuming the CAPM holds, what is the cost of equity for a firm if the firm's equity has a beta of 1.2, the risk-free rate of return is 2%, the expected return on the market is 9%, and the return to the company's debt is 7%? </a:t>
            </a:r>
            <a:br>
              <a:rPr lang="en-US" altLang="en-US">
                <a:ea typeface="ＭＳ Ｐゴシック" panose="020B0600070205080204" pitchFamily="34" charset="-128"/>
              </a:rPr>
            </a:br>
            <a:r>
              <a:rPr lang="en-US" altLang="en-US">
                <a:ea typeface="ＭＳ Ｐゴシック" panose="020B0600070205080204" pitchFamily="34" charset="-128"/>
              </a:rPr>
              <a:t>a.     10.4%</a:t>
            </a:r>
            <a:br>
              <a:rPr lang="en-US" altLang="en-US">
                <a:ea typeface="ＭＳ Ｐゴシック" panose="020B0600070205080204" pitchFamily="34" charset="-128"/>
              </a:rPr>
            </a:br>
            <a:r>
              <a:rPr lang="en-US" altLang="en-US">
                <a:ea typeface="ＭＳ Ｐゴシック" panose="020B0600070205080204" pitchFamily="34" charset="-128"/>
              </a:rPr>
              <a:t>b.     10.8%</a:t>
            </a:r>
            <a:br>
              <a:rPr lang="en-US" altLang="en-US">
                <a:ea typeface="ＭＳ Ｐゴシック" panose="020B0600070205080204" pitchFamily="34" charset="-128"/>
              </a:rPr>
            </a:br>
            <a:r>
              <a:rPr lang="en-US" altLang="en-US">
                <a:ea typeface="ＭＳ Ｐゴシック" panose="020B0600070205080204" pitchFamily="34" charset="-128"/>
              </a:rPr>
              <a:t>c.     12.8%</a:t>
            </a:r>
            <a:br>
              <a:rPr lang="en-US" altLang="en-US">
                <a:ea typeface="ＭＳ Ｐゴシック" panose="020B0600070205080204" pitchFamily="34" charset="-128"/>
              </a:rPr>
            </a:br>
            <a:r>
              <a:rPr lang="en-US" altLang="en-US">
                <a:ea typeface="ＭＳ Ｐゴシック" panose="020B0600070205080204" pitchFamily="34" charset="-128"/>
              </a:rPr>
              <a:t>d.     14.4%</a:t>
            </a:r>
            <a:br>
              <a:rPr lang="en-US" altLang="en-US">
                <a:ea typeface="ＭＳ Ｐゴシック" panose="020B0600070205080204" pitchFamily="34" charset="-128"/>
              </a:rPr>
            </a:br>
            <a:r>
              <a:rPr lang="en-US" altLang="en-US">
                <a:ea typeface="ＭＳ Ｐゴシック" panose="020B0600070205080204" pitchFamily="34" charset="-128"/>
              </a:rPr>
              <a:t>e.     None of the above.</a:t>
            </a:r>
          </a:p>
          <a:p>
            <a:endParaRPr lang="en-US" altLang="en-US">
              <a:ea typeface="ＭＳ Ｐゴシック" panose="020B0600070205080204" pitchFamily="34" charset="-128"/>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AutoShape 2">
            <a:extLst>
              <a:ext uri="{FF2B5EF4-FFF2-40B4-BE49-F238E27FC236}">
                <a16:creationId xmlns:a16="http://schemas.microsoft.com/office/drawing/2014/main" id="{969B0FD3-2190-6A4A-ADBD-A5B636392734}"/>
              </a:ext>
            </a:extLst>
          </p:cNvPr>
          <p:cNvSpPr>
            <a:spLocks noGrp="1" noChangeArrowheads="1"/>
          </p:cNvSpPr>
          <p:nvPr>
            <p:ph type="title"/>
          </p:nvPr>
        </p:nvSpPr>
        <p:spPr/>
        <p:txBody>
          <a:bodyPr/>
          <a:lstStyle/>
          <a:p>
            <a:pPr eaLnBrk="1" hangingPunct="1"/>
            <a:r>
              <a:rPr lang="en-US" altLang="en-US" sz="3200">
                <a:ea typeface="ＭＳ Ｐゴシック" panose="020B0600070205080204" pitchFamily="34" charset="-128"/>
              </a:rPr>
              <a:t>This is the way practitioners estimate </a:t>
            </a:r>
            <a:r>
              <a:rPr lang="en-US" altLang="en-US" sz="3200" i="1">
                <a:ea typeface="ＭＳ Ｐゴシック" panose="020B0600070205080204" pitchFamily="34" charset="-128"/>
                <a:sym typeface="Symbol" pitchFamily="2" charset="2"/>
              </a:rPr>
              <a:t></a:t>
            </a:r>
            <a:endParaRPr lang="en-US" altLang="en-US" sz="3200">
              <a:ea typeface="ＭＳ Ｐゴシック" panose="020B0600070205080204" pitchFamily="34" charset="-128"/>
              <a:sym typeface="Symbol" pitchFamily="2" charset="2"/>
            </a:endParaRPr>
          </a:p>
        </p:txBody>
      </p:sp>
      <p:sp>
        <p:nvSpPr>
          <p:cNvPr id="63490" name="Rectangle 3">
            <a:extLst>
              <a:ext uri="{FF2B5EF4-FFF2-40B4-BE49-F238E27FC236}">
                <a16:creationId xmlns:a16="http://schemas.microsoft.com/office/drawing/2014/main" id="{9FED6386-08D1-C04B-A99A-1F6FD13DDFDD}"/>
              </a:ext>
            </a:extLst>
          </p:cNvPr>
          <p:cNvSpPr>
            <a:spLocks noGrp="1" noChangeArrowheads="1"/>
          </p:cNvSpPr>
          <p:nvPr>
            <p:ph idx="1"/>
          </p:nvPr>
        </p:nvSpPr>
        <p:spPr>
          <a:xfrm>
            <a:off x="838200" y="2362200"/>
            <a:ext cx="76200" cy="76200"/>
          </a:xfrm>
        </p:spPr>
        <p:txBody>
          <a:bodyPr>
            <a:normAutofit fontScale="25000" lnSpcReduction="20000"/>
          </a:bodyPr>
          <a:lstStyle/>
          <a:p>
            <a:pPr eaLnBrk="1" hangingPunct="1">
              <a:lnSpc>
                <a:spcPct val="80000"/>
              </a:lnSpc>
            </a:pPr>
            <a:endParaRPr lang="en-US" altLang="en-US" sz="800">
              <a:ea typeface="ＭＳ Ｐゴシック" panose="020B0600070205080204" pitchFamily="34" charset="-128"/>
            </a:endParaRPr>
          </a:p>
        </p:txBody>
      </p:sp>
      <p:pic>
        <p:nvPicPr>
          <p:cNvPr id="63491" name="Picture 5" descr="Alpha is the intercept, and beta is the slope, of this line.">
            <a:extLst>
              <a:ext uri="{FF2B5EF4-FFF2-40B4-BE49-F238E27FC236}">
                <a16:creationId xmlns:a16="http://schemas.microsoft.com/office/drawing/2014/main" id="{B0168A76-B3DF-5543-9458-DBF35B8335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2743200"/>
            <a:ext cx="69342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AutoShape 2">
            <a:extLst>
              <a:ext uri="{FF2B5EF4-FFF2-40B4-BE49-F238E27FC236}">
                <a16:creationId xmlns:a16="http://schemas.microsoft.com/office/drawing/2014/main" id="{BA6C32F9-BC2C-8147-A148-1ADD97A25481}"/>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Characteristic line</a:t>
            </a:r>
          </a:p>
        </p:txBody>
      </p:sp>
      <p:sp>
        <p:nvSpPr>
          <p:cNvPr id="65538" name="Rectangle 3">
            <a:extLst>
              <a:ext uri="{FF2B5EF4-FFF2-40B4-BE49-F238E27FC236}">
                <a16:creationId xmlns:a16="http://schemas.microsoft.com/office/drawing/2014/main" id="{DB81A693-FC1A-4F4B-9ADA-5971D1DE0CE9}"/>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The previous regression line is called the characteristic line.</a:t>
            </a:r>
          </a:p>
          <a:p>
            <a:pPr eaLnBrk="1" hangingPunct="1"/>
            <a:r>
              <a:rPr lang="en-US" altLang="en-US">
                <a:ea typeface="ＭＳ Ｐゴシック" panose="020B0600070205080204" pitchFamily="34" charset="-128"/>
              </a:rPr>
              <a:t>The slope of the characteristic line is an estimate of </a:t>
            </a:r>
            <a:r>
              <a:rPr lang="en-US" altLang="en-US" i="1">
                <a:ea typeface="ＭＳ Ｐゴシック" panose="020B0600070205080204" pitchFamily="34" charset="-128"/>
                <a:sym typeface="Symbol" pitchFamily="2" charset="2"/>
              </a:rPr>
              <a:t></a:t>
            </a:r>
            <a:r>
              <a:rPr lang="en-US" altLang="en-US">
                <a:ea typeface="ＭＳ Ｐゴシック" panose="020B0600070205080204" pitchFamily="34" charset="-128"/>
              </a:rPr>
              <a:t>.</a:t>
            </a:r>
          </a:p>
          <a:p>
            <a:pPr eaLnBrk="1" hangingPunct="1"/>
            <a:r>
              <a:rPr lang="en-US" altLang="en-US">
                <a:ea typeface="ＭＳ Ｐゴシック" panose="020B0600070205080204" pitchFamily="34" charset="-128"/>
              </a:rPr>
              <a:t>The intercept term estimate is called </a:t>
            </a:r>
            <a:r>
              <a:rPr lang="ja-JP" altLang="en-US">
                <a:ea typeface="ＭＳ Ｐゴシック" panose="020B0600070205080204" pitchFamily="34" charset="-128"/>
              </a:rPr>
              <a:t>“</a:t>
            </a:r>
            <a:r>
              <a:rPr lang="en-US" altLang="ja-JP">
                <a:ea typeface="ＭＳ Ｐゴシック" panose="020B0600070205080204" pitchFamily="34" charset="-128"/>
              </a:rPr>
              <a:t>alpha.</a:t>
            </a:r>
            <a:r>
              <a:rPr lang="ja-JP" altLang="en-US">
                <a:ea typeface="ＭＳ Ｐゴシック" panose="020B0600070205080204" pitchFamily="34" charset="-128"/>
              </a:rPr>
              <a:t>”</a:t>
            </a:r>
            <a:endParaRPr lang="en-US" altLang="en-US">
              <a:ea typeface="ＭＳ Ｐゴシック" panose="020B0600070205080204" pitchFamily="34" charset="-128"/>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AutoShape 2">
            <a:extLst>
              <a:ext uri="{FF2B5EF4-FFF2-40B4-BE49-F238E27FC236}">
                <a16:creationId xmlns:a16="http://schemas.microsoft.com/office/drawing/2014/main" id="{690814CB-325E-8248-81B5-C7F746F77D03}"/>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Is the CAPM a good model?</a:t>
            </a:r>
          </a:p>
        </p:txBody>
      </p:sp>
      <p:sp>
        <p:nvSpPr>
          <p:cNvPr id="66562" name="Rectangle 3">
            <a:extLst>
              <a:ext uri="{FF2B5EF4-FFF2-40B4-BE49-F238E27FC236}">
                <a16:creationId xmlns:a16="http://schemas.microsoft.com/office/drawing/2014/main" id="{6401C033-AF8A-0947-B833-E08438FFD6CD}"/>
              </a:ext>
            </a:extLst>
          </p:cNvPr>
          <p:cNvSpPr>
            <a:spLocks noGrp="1" noChangeArrowheads="1"/>
          </p:cNvSpPr>
          <p:nvPr>
            <p:ph idx="1"/>
          </p:nvPr>
        </p:nvSpPr>
        <p:spPr/>
        <p:txBody>
          <a:bodyPr/>
          <a:lstStyle/>
          <a:p>
            <a:pPr eaLnBrk="1" hangingPunct="1">
              <a:lnSpc>
                <a:spcPct val="90000"/>
              </a:lnSpc>
            </a:pPr>
            <a:r>
              <a:rPr lang="en-US" altLang="en-US">
                <a:ea typeface="ＭＳ Ｐゴシック" panose="020B0600070205080204" pitchFamily="34" charset="-128"/>
              </a:rPr>
              <a:t>It is a beautiful model.</a:t>
            </a:r>
          </a:p>
          <a:p>
            <a:pPr eaLnBrk="1" hangingPunct="1">
              <a:lnSpc>
                <a:spcPct val="90000"/>
              </a:lnSpc>
            </a:pPr>
            <a:r>
              <a:rPr lang="en-US" altLang="en-US">
                <a:ea typeface="ＭＳ Ｐゴシック" panose="020B0600070205080204" pitchFamily="34" charset="-128"/>
              </a:rPr>
              <a:t>It does not have desirable empirical properties.</a:t>
            </a:r>
          </a:p>
          <a:p>
            <a:pPr eaLnBrk="1" hangingPunct="1">
              <a:lnSpc>
                <a:spcPct val="90000"/>
              </a:lnSpc>
            </a:pPr>
            <a:r>
              <a:rPr lang="en-US" altLang="en-US">
                <a:ea typeface="ＭＳ Ｐゴシック" panose="020B0600070205080204" pitchFamily="34" charset="-128"/>
              </a:rPr>
              <a:t>In recent years, more and more people would like to see a better way of estimating the cost of equity.</a:t>
            </a:r>
          </a:p>
          <a:p>
            <a:pPr eaLnBrk="1" hangingPunct="1">
              <a:lnSpc>
                <a:spcPct val="90000"/>
              </a:lnSpc>
            </a:pPr>
            <a:r>
              <a:rPr lang="en-US" altLang="en-US">
                <a:ea typeface="ＭＳ Ｐゴシック" panose="020B0600070205080204" pitchFamily="34" charset="-128"/>
              </a:rPr>
              <a:t>Possible directions: multi-factor models?  real-option-based models?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a:extLst>
              <a:ext uri="{FF2B5EF4-FFF2-40B4-BE49-F238E27FC236}">
                <a16:creationId xmlns:a16="http://schemas.microsoft.com/office/drawing/2014/main" id="{23F96A71-9B5E-C24D-A4E8-021B82F0F58F}"/>
              </a:ext>
            </a:extLst>
          </p:cNvPr>
          <p:cNvSpPr>
            <a:spLocks noGrp="1"/>
          </p:cNvSpPr>
          <p:nvPr>
            <p:ph type="title"/>
          </p:nvPr>
        </p:nvSpPr>
        <p:spPr/>
        <p:txBody>
          <a:bodyPr/>
          <a:lstStyle/>
          <a:p>
            <a:r>
              <a:rPr lang="en-US" altLang="en-US">
                <a:ea typeface="ＭＳ Ｐゴシック" panose="020B0600070205080204" pitchFamily="34" charset="-128"/>
              </a:rPr>
              <a:t>A sample question</a:t>
            </a:r>
          </a:p>
        </p:txBody>
      </p:sp>
      <p:sp>
        <p:nvSpPr>
          <p:cNvPr id="67586" name="Content Placeholder 2">
            <a:extLst>
              <a:ext uri="{FF2B5EF4-FFF2-40B4-BE49-F238E27FC236}">
                <a16:creationId xmlns:a16="http://schemas.microsoft.com/office/drawing/2014/main" id="{46FEDF99-6C61-224D-80CE-8B4923B56189}"/>
              </a:ext>
            </a:extLst>
          </p:cNvPr>
          <p:cNvSpPr>
            <a:spLocks noGrp="1"/>
          </p:cNvSpPr>
          <p:nvPr>
            <p:ph idx="1"/>
          </p:nvPr>
        </p:nvSpPr>
        <p:spPr/>
        <p:txBody>
          <a:bodyPr/>
          <a:lstStyle/>
          <a:p>
            <a:r>
              <a:rPr lang="en-US" altLang="en-US">
                <a:ea typeface="ＭＳ Ｐゴシック" panose="020B0600070205080204" pitchFamily="34" charset="-128"/>
              </a:rPr>
              <a:t>The risk premium is the difference between the expected return on a risky asset and the return on:</a:t>
            </a:r>
          </a:p>
          <a:p>
            <a:r>
              <a:rPr lang="en-US" altLang="en-US">
                <a:ea typeface="ＭＳ Ｐゴシック" panose="020B0600070205080204" pitchFamily="34" charset="-128"/>
              </a:rPr>
              <a:t>a. Another risky asset.</a:t>
            </a:r>
          </a:p>
          <a:p>
            <a:r>
              <a:rPr lang="en-US" altLang="en-US">
                <a:ea typeface="ＭＳ Ｐゴシック" panose="020B0600070205080204" pitchFamily="34" charset="-128"/>
              </a:rPr>
              <a:t>b. The risk-free asset.</a:t>
            </a:r>
          </a:p>
          <a:p>
            <a:r>
              <a:rPr lang="en-US" altLang="en-US">
                <a:ea typeface="ＭＳ Ｐゴシック" panose="020B0600070205080204" pitchFamily="34" charset="-128"/>
              </a:rPr>
              <a:t>c. The market portfolio.</a:t>
            </a:r>
          </a:p>
          <a:p>
            <a:r>
              <a:rPr lang="en-US" altLang="en-US">
                <a:ea typeface="ＭＳ Ｐゴシック" panose="020B0600070205080204" pitchFamily="34" charset="-128"/>
              </a:rPr>
              <a:t>d. A market index.</a:t>
            </a:r>
          </a:p>
          <a:p>
            <a:r>
              <a:rPr lang="en-US" altLang="en-US">
                <a:ea typeface="ＭＳ Ｐゴシック" panose="020B0600070205080204" pitchFamily="34" charset="-128"/>
              </a:rPr>
              <a:t>e. A bank account.</a:t>
            </a:r>
          </a:p>
          <a:p>
            <a:endParaRPr lang="en-US" altLang="en-US">
              <a:ea typeface="ＭＳ Ｐゴシック" panose="020B0600070205080204" pitchFamily="34" charset="-128"/>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a:extLst>
              <a:ext uri="{FF2B5EF4-FFF2-40B4-BE49-F238E27FC236}">
                <a16:creationId xmlns:a16="http://schemas.microsoft.com/office/drawing/2014/main" id="{4180E9C4-3E9E-B444-9204-31CEF5226193}"/>
              </a:ext>
            </a:extLst>
          </p:cNvPr>
          <p:cNvSpPr>
            <a:spLocks noGrp="1"/>
          </p:cNvSpPr>
          <p:nvPr>
            <p:ph type="title"/>
          </p:nvPr>
        </p:nvSpPr>
        <p:spPr/>
        <p:txBody>
          <a:bodyPr/>
          <a:lstStyle/>
          <a:p>
            <a:r>
              <a:rPr lang="en-US" altLang="en-US">
                <a:ea typeface="ＭＳ Ｐゴシック" panose="020B0600070205080204" pitchFamily="34" charset="-128"/>
              </a:rPr>
              <a:t>A sample question</a:t>
            </a:r>
          </a:p>
        </p:txBody>
      </p:sp>
      <p:sp>
        <p:nvSpPr>
          <p:cNvPr id="69634" name="Content Placeholder 2">
            <a:extLst>
              <a:ext uri="{FF2B5EF4-FFF2-40B4-BE49-F238E27FC236}">
                <a16:creationId xmlns:a16="http://schemas.microsoft.com/office/drawing/2014/main" id="{E1E93149-456F-EB4C-9EC4-3CFB2A7B4A2F}"/>
              </a:ext>
            </a:extLst>
          </p:cNvPr>
          <p:cNvSpPr>
            <a:spLocks noGrp="1"/>
          </p:cNvSpPr>
          <p:nvPr>
            <p:ph idx="1"/>
          </p:nvPr>
        </p:nvSpPr>
        <p:spPr/>
        <p:txBody>
          <a:bodyPr/>
          <a:lstStyle/>
          <a:p>
            <a:r>
              <a:rPr lang="en-US" altLang="en-US" sz="2400">
                <a:ea typeface="ＭＳ Ｐゴシック" panose="020B0600070205080204" pitchFamily="34" charset="-128"/>
              </a:rPr>
              <a:t>A stock yielded the following historical returns: 10%, -2%, 3%, -1%, and 15%.  What is the covariance between the stock and the risk-free asset?</a:t>
            </a:r>
          </a:p>
          <a:p>
            <a:r>
              <a:rPr lang="en-US" altLang="en-US" sz="2400">
                <a:ea typeface="ＭＳ Ｐゴシック" panose="020B0600070205080204" pitchFamily="34" charset="-128"/>
              </a:rPr>
              <a:t>a. Not enough information for solving this problem.</a:t>
            </a:r>
          </a:p>
          <a:p>
            <a:r>
              <a:rPr lang="en-US" altLang="en-US" sz="2400">
                <a:ea typeface="ＭＳ Ｐゴシック" panose="020B0600070205080204" pitchFamily="34" charset="-128"/>
              </a:rPr>
              <a:t>b. 7.31%.</a:t>
            </a:r>
          </a:p>
          <a:p>
            <a:r>
              <a:rPr lang="en-US" altLang="en-US" sz="2400">
                <a:ea typeface="ＭＳ Ｐゴシック" panose="020B0600070205080204" pitchFamily="34" charset="-128"/>
              </a:rPr>
              <a:t>c. 5%.</a:t>
            </a:r>
          </a:p>
          <a:p>
            <a:r>
              <a:rPr lang="en-US" altLang="en-US" sz="2400">
                <a:ea typeface="ＭＳ Ｐゴシック" panose="020B0600070205080204" pitchFamily="34" charset="-128"/>
              </a:rPr>
              <a:t>d. 0.0053.</a:t>
            </a:r>
          </a:p>
          <a:p>
            <a:r>
              <a:rPr lang="en-US" altLang="en-US" sz="2400">
                <a:ea typeface="ＭＳ Ｐゴシック" panose="020B0600070205080204" pitchFamily="34" charset="-128"/>
              </a:rPr>
              <a:t>e. 0.</a:t>
            </a:r>
          </a:p>
          <a:p>
            <a:endParaRPr lang="en-US" altLang="en-US">
              <a:ea typeface="ＭＳ Ｐゴシック" panose="020B0600070205080204"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AutoShape 2">
            <a:extLst>
              <a:ext uri="{FF2B5EF4-FFF2-40B4-BE49-F238E27FC236}">
                <a16:creationId xmlns:a16="http://schemas.microsoft.com/office/drawing/2014/main" id="{86A494F3-E2B2-0D46-A996-3847A56811D9}"/>
              </a:ext>
            </a:extLst>
          </p:cNvPr>
          <p:cNvSpPr>
            <a:spLocks noGrp="1" noChangeArrowheads="1"/>
          </p:cNvSpPr>
          <p:nvPr>
            <p:ph type="title"/>
          </p:nvPr>
        </p:nvSpPr>
        <p:spPr/>
        <p:txBody>
          <a:bodyPr/>
          <a:lstStyle/>
          <a:p>
            <a:pPr eaLnBrk="1" hangingPunct="1"/>
            <a:r>
              <a:rPr lang="en-US" altLang="en-US" sz="3200">
                <a:ea typeface="ＭＳ Ｐゴシック" panose="020B0600070205080204" pitchFamily="34" charset="-128"/>
              </a:rPr>
              <a:t>Portfolio variability measures with </a:t>
            </a:r>
            <a:r>
              <a:rPr lang="en-US" altLang="en-US" sz="3200" i="1">
                <a:ea typeface="ＭＳ Ｐゴシック" panose="020B0600070205080204" pitchFamily="34" charset="-128"/>
              </a:rPr>
              <a:t>ex ante</a:t>
            </a:r>
            <a:r>
              <a:rPr lang="en-US" altLang="en-US" sz="3200">
                <a:ea typeface="ＭＳ Ｐゴシック" panose="020B0600070205080204" pitchFamily="34" charset="-128"/>
              </a:rPr>
              <a:t> probabilities</a:t>
            </a:r>
          </a:p>
        </p:txBody>
      </p:sp>
      <p:sp>
        <p:nvSpPr>
          <p:cNvPr id="19458" name="Rectangle 3">
            <a:extLst>
              <a:ext uri="{FF2B5EF4-FFF2-40B4-BE49-F238E27FC236}">
                <a16:creationId xmlns:a16="http://schemas.microsoft.com/office/drawing/2014/main" id="{23589C77-6735-6D4A-A3D7-43AC68E9C2D9}"/>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The usual variability measure for a portfolio is variance (and standard deviation); holding other factors constant, the lower the variance (and std.), the better.</a:t>
            </a:r>
          </a:p>
          <a:p>
            <a:pPr eaLnBrk="1" hangingPunct="1"/>
            <a:r>
              <a:rPr lang="en-US" altLang="en-US">
                <a:ea typeface="ＭＳ Ｐゴシック" panose="020B0600070205080204" pitchFamily="34" charset="-128"/>
              </a:rPr>
              <a:t>Variance (and std.) measures the degree of possible deviations from the expected return.</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a:extLst>
              <a:ext uri="{FF2B5EF4-FFF2-40B4-BE49-F238E27FC236}">
                <a16:creationId xmlns:a16="http://schemas.microsoft.com/office/drawing/2014/main" id="{B1C821D4-9A95-6844-A4F5-2830624369FE}"/>
              </a:ext>
            </a:extLst>
          </p:cNvPr>
          <p:cNvSpPr>
            <a:spLocks noGrp="1"/>
          </p:cNvSpPr>
          <p:nvPr>
            <p:ph type="title"/>
          </p:nvPr>
        </p:nvSpPr>
        <p:spPr/>
        <p:txBody>
          <a:bodyPr/>
          <a:lstStyle/>
          <a:p>
            <a:r>
              <a:rPr lang="en-US" altLang="en-US">
                <a:ea typeface="ＭＳ Ｐゴシック" panose="020B0600070205080204" pitchFamily="34" charset="-128"/>
              </a:rPr>
              <a:t>Assignment?</a:t>
            </a:r>
          </a:p>
        </p:txBody>
      </p:sp>
      <p:sp>
        <p:nvSpPr>
          <p:cNvPr id="71682" name="Content Placeholder 2">
            <a:extLst>
              <a:ext uri="{FF2B5EF4-FFF2-40B4-BE49-F238E27FC236}">
                <a16:creationId xmlns:a16="http://schemas.microsoft.com/office/drawing/2014/main" id="{F4C0444B-4239-E146-8A13-8150AC592F3A}"/>
              </a:ext>
            </a:extLst>
          </p:cNvPr>
          <p:cNvSpPr>
            <a:spLocks noGrp="1"/>
          </p:cNvSpPr>
          <p:nvPr>
            <p:ph idx="1"/>
          </p:nvPr>
        </p:nvSpPr>
        <p:spPr/>
        <p:txBody>
          <a:bodyPr/>
          <a:lstStyle/>
          <a:p>
            <a:r>
              <a:rPr lang="en-US" altLang="en-US" sz="2000" dirty="0">
                <a:ea typeface="ＭＳ Ｐゴシック" panose="020B0600070205080204" pitchFamily="34" charset="-128"/>
              </a:rPr>
              <a:t>Suppose that mutual fund A has an expected return of </a:t>
            </a:r>
            <a:r>
              <a:rPr lang="en-US" altLang="en-US" dirty="0">
                <a:ea typeface="ＭＳ Ｐゴシック" panose="020B0600070205080204" pitchFamily="34" charset="-128"/>
              </a:rPr>
              <a:t>9</a:t>
            </a:r>
            <a:r>
              <a:rPr lang="en-US" altLang="en-US" sz="2000" dirty="0">
                <a:ea typeface="ＭＳ Ｐゴシック" panose="020B0600070205080204" pitchFamily="34" charset="-128"/>
              </a:rPr>
              <a:t>% and a standard deviation of </a:t>
            </a:r>
            <a:r>
              <a:rPr lang="en-US" altLang="en-US" dirty="0">
                <a:ea typeface="ＭＳ Ｐゴシック" panose="020B0600070205080204" pitchFamily="34" charset="-128"/>
              </a:rPr>
              <a:t>20</a:t>
            </a:r>
            <a:r>
              <a:rPr lang="en-US" altLang="en-US" sz="2000" dirty="0">
                <a:ea typeface="ＭＳ Ｐゴシック" panose="020B0600070205080204" pitchFamily="34" charset="-128"/>
              </a:rPr>
              <a:t>%.  Mutual fund B has an expected return </a:t>
            </a:r>
            <a:r>
              <a:rPr lang="en-US" altLang="en-US" sz="2000">
                <a:ea typeface="ＭＳ Ｐゴシック" panose="020B0600070205080204" pitchFamily="34" charset="-128"/>
              </a:rPr>
              <a:t>of 14% </a:t>
            </a:r>
            <a:r>
              <a:rPr lang="en-US" altLang="en-US" sz="2000" dirty="0">
                <a:ea typeface="ＭＳ Ｐゴシック" panose="020B0600070205080204" pitchFamily="34" charset="-128"/>
              </a:rPr>
              <a:t>and a standard deviation </a:t>
            </a:r>
            <a:r>
              <a:rPr lang="en-US" altLang="en-US" sz="2000">
                <a:ea typeface="ＭＳ Ｐゴシック" panose="020B0600070205080204" pitchFamily="34" charset="-128"/>
              </a:rPr>
              <a:t>of 30%.  </a:t>
            </a:r>
            <a:r>
              <a:rPr lang="en-US" altLang="en-US" sz="2000" dirty="0">
                <a:ea typeface="ＭＳ Ｐゴシック" panose="020B0600070205080204" pitchFamily="34" charset="-128"/>
              </a:rPr>
              <a:t>The correlation coefficient between A and B is -0.1.  (1) Please plot the feasible set or the opportunity set, i.e., attainable portfolios, by alternating the mix between the two funds.  (2) What are the expected return and standard deviation for a portfolio comprised of 60% fund A and 40% fund B?  (3) Suppose that the risk-free asset has an expected return of 4%.  Using only fund B and the risk-free asset, plot the feasible set.</a:t>
            </a:r>
          </a:p>
          <a:p>
            <a:r>
              <a:rPr lang="en-US" altLang="en-US" sz="2000" dirty="0">
                <a:ea typeface="ＭＳ Ｐゴシック" panose="020B0600070205080204" pitchFamily="34" charset="-128"/>
              </a:rPr>
              <a:t>Due in a week.</a:t>
            </a:r>
          </a:p>
          <a:p>
            <a:endParaRPr lang="en-US" altLang="en-US" dirty="0">
              <a:ea typeface="ＭＳ Ｐゴシック" panose="020B0600070205080204" pitchFamily="34" charset="-128"/>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a:extLst>
              <a:ext uri="{FF2B5EF4-FFF2-40B4-BE49-F238E27FC236}">
                <a16:creationId xmlns:a16="http://schemas.microsoft.com/office/drawing/2014/main" id="{51B486C6-96BF-F34F-A7E5-D29A5868E7DE}"/>
              </a:ext>
            </a:extLst>
          </p:cNvPr>
          <p:cNvSpPr>
            <a:spLocks noGrp="1"/>
          </p:cNvSpPr>
          <p:nvPr>
            <p:ph type="title"/>
          </p:nvPr>
        </p:nvSpPr>
        <p:spPr/>
        <p:txBody>
          <a:bodyPr/>
          <a:lstStyle/>
          <a:p>
            <a:r>
              <a:rPr lang="en-US" altLang="en-US">
                <a:ea typeface="ＭＳ Ｐゴシック" panose="020B0600070205080204" pitchFamily="34" charset="-128"/>
              </a:rPr>
              <a:t>End-of-chapter</a:t>
            </a:r>
          </a:p>
        </p:txBody>
      </p:sp>
      <p:sp>
        <p:nvSpPr>
          <p:cNvPr id="72706" name="Content Placeholder 2">
            <a:extLst>
              <a:ext uri="{FF2B5EF4-FFF2-40B4-BE49-F238E27FC236}">
                <a16:creationId xmlns:a16="http://schemas.microsoft.com/office/drawing/2014/main" id="{F2DC5336-AB7A-824A-B58B-DB5E7B7E07BD}"/>
              </a:ext>
            </a:extLst>
          </p:cNvPr>
          <p:cNvSpPr>
            <a:spLocks noGrp="1"/>
          </p:cNvSpPr>
          <p:nvPr>
            <p:ph idx="1"/>
          </p:nvPr>
        </p:nvSpPr>
        <p:spPr/>
        <p:txBody>
          <a:bodyPr/>
          <a:lstStyle/>
          <a:p>
            <a:r>
              <a:rPr lang="en-US" altLang="en-US">
                <a:ea typeface="ＭＳ Ｐゴシック" panose="020B0600070205080204" pitchFamily="34" charset="-128"/>
              </a:rPr>
              <a:t>Concept questions: 1-10.</a:t>
            </a:r>
          </a:p>
          <a:p>
            <a:r>
              <a:rPr lang="en-US" altLang="en-US">
                <a:ea typeface="ＭＳ Ｐゴシック" panose="020B0600070205080204" pitchFamily="34" charset="-128"/>
              </a:rPr>
              <a:t>Questions and problems: 1-32.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AutoShape 2">
            <a:extLst>
              <a:ext uri="{FF2B5EF4-FFF2-40B4-BE49-F238E27FC236}">
                <a16:creationId xmlns:a16="http://schemas.microsoft.com/office/drawing/2014/main" id="{58CB9FF8-331F-8046-A07F-1A640E5ED4A9}"/>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Formulas</a:t>
            </a:r>
          </a:p>
        </p:txBody>
      </p:sp>
      <p:sp>
        <p:nvSpPr>
          <p:cNvPr id="20482" name="Rectangle 3">
            <a:extLst>
              <a:ext uri="{FF2B5EF4-FFF2-40B4-BE49-F238E27FC236}">
                <a16:creationId xmlns:a16="http://schemas.microsoft.com/office/drawing/2014/main" id="{DD3AF6D7-4837-6045-B0D1-D4C4C2B543A8}"/>
              </a:ext>
            </a:extLst>
          </p:cNvPr>
          <p:cNvSpPr>
            <a:spLocks noGrp="1" noChangeArrowheads="1"/>
          </p:cNvSpPr>
          <p:nvPr>
            <p:ph idx="1"/>
          </p:nvPr>
        </p:nvSpPr>
        <p:spPr/>
        <p:txBody>
          <a:bodyPr/>
          <a:lstStyle/>
          <a:p>
            <a:pPr eaLnBrk="1" hangingPunct="1"/>
            <a:r>
              <a:rPr lang="en-US" altLang="en-US" sz="2400">
                <a:ea typeface="ＭＳ Ｐゴシック" panose="020B0600070205080204" pitchFamily="34" charset="-128"/>
              </a:rPr>
              <a:t>Var(</a:t>
            </a:r>
            <a:r>
              <a:rPr lang="en-US" altLang="en-US" sz="2400" i="1">
                <a:ea typeface="ＭＳ Ｐゴシック" panose="020B0600070205080204" pitchFamily="34" charset="-128"/>
              </a:rPr>
              <a:t>r</a:t>
            </a:r>
            <a:r>
              <a:rPr lang="en-US" altLang="en-US" sz="2400">
                <a:ea typeface="ＭＳ Ｐゴシック" panose="020B0600070205080204" pitchFamily="34" charset="-128"/>
              </a:rPr>
              <a:t>) = </a:t>
            </a:r>
            <a:r>
              <a:rPr lang="en-US" altLang="en-US" sz="2400" i="1">
                <a:ea typeface="ＭＳ Ｐゴシック" panose="020B0600070205080204" pitchFamily="34" charset="-128"/>
              </a:rPr>
              <a:t>p</a:t>
            </a:r>
            <a:r>
              <a:rPr lang="en-US" altLang="en-US" sz="2400" baseline="-25000">
                <a:ea typeface="ＭＳ Ｐゴシック" panose="020B0600070205080204" pitchFamily="34" charset="-128"/>
              </a:rPr>
              <a:t>1</a:t>
            </a:r>
            <a:r>
              <a:rPr lang="en-US" altLang="en-US" sz="2400">
                <a:ea typeface="ＭＳ Ｐゴシック" panose="020B0600070205080204" pitchFamily="34" charset="-128"/>
              </a:rPr>
              <a:t>* (E(</a:t>
            </a:r>
            <a:r>
              <a:rPr lang="en-US" altLang="en-US" sz="2400" i="1">
                <a:ea typeface="ＭＳ Ｐゴシック" panose="020B0600070205080204" pitchFamily="34" charset="-128"/>
              </a:rPr>
              <a:t>r</a:t>
            </a:r>
            <a:r>
              <a:rPr lang="en-US" altLang="en-US" sz="2400">
                <a:ea typeface="ＭＳ Ｐゴシック" panose="020B0600070205080204" pitchFamily="34" charset="-128"/>
              </a:rPr>
              <a:t>) – </a:t>
            </a:r>
            <a:r>
              <a:rPr lang="en-US" altLang="en-US" sz="2400" i="1">
                <a:ea typeface="ＭＳ Ｐゴシック" panose="020B0600070205080204" pitchFamily="34" charset="-128"/>
              </a:rPr>
              <a:t>r</a:t>
            </a:r>
            <a:r>
              <a:rPr lang="en-US" altLang="en-US" sz="2400" baseline="-25000">
                <a:ea typeface="ＭＳ Ｐゴシック" panose="020B0600070205080204" pitchFamily="34" charset="-128"/>
              </a:rPr>
              <a:t>1</a:t>
            </a:r>
            <a:r>
              <a:rPr lang="en-US" altLang="en-US" sz="2400">
                <a:ea typeface="ＭＳ Ｐゴシック" panose="020B0600070205080204" pitchFamily="34" charset="-128"/>
              </a:rPr>
              <a:t>)</a:t>
            </a:r>
            <a:r>
              <a:rPr lang="en-US" altLang="en-US" sz="2400" baseline="30000">
                <a:ea typeface="ＭＳ Ｐゴシック" panose="020B0600070205080204" pitchFamily="34" charset="-128"/>
              </a:rPr>
              <a:t>2</a:t>
            </a:r>
            <a:r>
              <a:rPr lang="en-US" altLang="en-US" sz="2400">
                <a:ea typeface="ＭＳ Ｐゴシック" panose="020B0600070205080204" pitchFamily="34" charset="-128"/>
              </a:rPr>
              <a:t> + </a:t>
            </a:r>
            <a:r>
              <a:rPr lang="en-US" altLang="en-US" sz="2400" i="1">
                <a:ea typeface="ＭＳ Ｐゴシック" panose="020B0600070205080204" pitchFamily="34" charset="-128"/>
              </a:rPr>
              <a:t>p</a:t>
            </a:r>
            <a:r>
              <a:rPr lang="en-US" altLang="en-US" sz="2400" baseline="-25000">
                <a:ea typeface="ＭＳ Ｐゴシック" panose="020B0600070205080204" pitchFamily="34" charset="-128"/>
              </a:rPr>
              <a:t>2</a:t>
            </a:r>
            <a:r>
              <a:rPr lang="en-US" altLang="en-US" sz="2400">
                <a:ea typeface="ＭＳ Ｐゴシック" panose="020B0600070205080204" pitchFamily="34" charset="-128"/>
              </a:rPr>
              <a:t>* (E(</a:t>
            </a:r>
            <a:r>
              <a:rPr lang="en-US" altLang="en-US" sz="2400" i="1">
                <a:ea typeface="ＭＳ Ｐゴシック" panose="020B0600070205080204" pitchFamily="34" charset="-128"/>
              </a:rPr>
              <a:t>r</a:t>
            </a:r>
            <a:r>
              <a:rPr lang="en-US" altLang="en-US" sz="2400">
                <a:ea typeface="ＭＳ Ｐゴシック" panose="020B0600070205080204" pitchFamily="34" charset="-128"/>
              </a:rPr>
              <a:t>) – </a:t>
            </a:r>
            <a:r>
              <a:rPr lang="en-US" altLang="en-US" sz="2400" i="1">
                <a:ea typeface="ＭＳ Ｐゴシック" panose="020B0600070205080204" pitchFamily="34" charset="-128"/>
              </a:rPr>
              <a:t>r</a:t>
            </a:r>
            <a:r>
              <a:rPr lang="en-US" altLang="en-US" sz="2400" baseline="-25000">
                <a:ea typeface="ＭＳ Ｐゴシック" panose="020B0600070205080204" pitchFamily="34" charset="-128"/>
              </a:rPr>
              <a:t>2</a:t>
            </a:r>
            <a:r>
              <a:rPr lang="en-US" altLang="en-US" sz="2400">
                <a:ea typeface="ＭＳ Ｐゴシック" panose="020B0600070205080204" pitchFamily="34" charset="-128"/>
              </a:rPr>
              <a:t>)</a:t>
            </a:r>
            <a:r>
              <a:rPr lang="en-US" altLang="en-US" sz="2400" baseline="30000">
                <a:ea typeface="ＭＳ Ｐゴシック" panose="020B0600070205080204" pitchFamily="34" charset="-128"/>
              </a:rPr>
              <a:t>2</a:t>
            </a:r>
            <a:r>
              <a:rPr lang="en-US" altLang="en-US" sz="2400">
                <a:ea typeface="ＭＳ Ｐゴシック" panose="020B0600070205080204" pitchFamily="34" charset="-128"/>
              </a:rPr>
              <a:t> + … + </a:t>
            </a:r>
            <a:r>
              <a:rPr lang="en-US" altLang="en-US" sz="2400" i="1">
                <a:ea typeface="ＭＳ Ｐゴシック" panose="020B0600070205080204" pitchFamily="34" charset="-128"/>
              </a:rPr>
              <a:t>p</a:t>
            </a:r>
            <a:r>
              <a:rPr lang="en-US" altLang="en-US" sz="2400" i="1" baseline="-25000">
                <a:ea typeface="ＭＳ Ｐゴシック" panose="020B0600070205080204" pitchFamily="34" charset="-128"/>
              </a:rPr>
              <a:t>S</a:t>
            </a:r>
            <a:r>
              <a:rPr lang="en-US" altLang="en-US" sz="2400">
                <a:ea typeface="ＭＳ Ｐゴシック" panose="020B0600070205080204" pitchFamily="34" charset="-128"/>
              </a:rPr>
              <a:t> * (E(</a:t>
            </a:r>
            <a:r>
              <a:rPr lang="en-US" altLang="en-US" sz="2400" i="1">
                <a:ea typeface="ＭＳ Ｐゴシック" panose="020B0600070205080204" pitchFamily="34" charset="-128"/>
              </a:rPr>
              <a:t>r</a:t>
            </a:r>
            <a:r>
              <a:rPr lang="en-US" altLang="en-US" sz="2400">
                <a:ea typeface="ＭＳ Ｐゴシック" panose="020B0600070205080204" pitchFamily="34" charset="-128"/>
              </a:rPr>
              <a:t>) – </a:t>
            </a:r>
            <a:r>
              <a:rPr lang="en-US" altLang="en-US" sz="2400" i="1">
                <a:ea typeface="ＭＳ Ｐゴシック" panose="020B0600070205080204" pitchFamily="34" charset="-128"/>
              </a:rPr>
              <a:t>r</a:t>
            </a:r>
            <a:r>
              <a:rPr lang="en-US" altLang="en-US" sz="2400" i="1" baseline="-25000">
                <a:ea typeface="ＭＳ Ｐゴシック" panose="020B0600070205080204" pitchFamily="34" charset="-128"/>
              </a:rPr>
              <a:t>S</a:t>
            </a:r>
            <a:r>
              <a:rPr lang="en-US" altLang="en-US" sz="2400" i="1">
                <a:ea typeface="ＭＳ Ｐゴシック" panose="020B0600070205080204" pitchFamily="34" charset="-128"/>
              </a:rPr>
              <a:t>)</a:t>
            </a:r>
            <a:r>
              <a:rPr lang="en-US" altLang="en-US" sz="2400" i="1" baseline="30000">
                <a:ea typeface="ＭＳ Ｐゴシック" panose="020B0600070205080204" pitchFamily="34" charset="-128"/>
              </a:rPr>
              <a:t>2</a:t>
            </a:r>
            <a:r>
              <a:rPr lang="en-US" altLang="en-US" sz="2400">
                <a:ea typeface="ＭＳ Ｐゴシック" panose="020B0600070205080204" pitchFamily="34" charset="-128"/>
              </a:rPr>
              <a:t>.</a:t>
            </a:r>
          </a:p>
          <a:p>
            <a:pPr eaLnBrk="1" hangingPunct="1"/>
            <a:r>
              <a:rPr lang="en-US" altLang="en-US" sz="2400">
                <a:ea typeface="ＭＳ Ｐゴシック" panose="020B0600070205080204" pitchFamily="34" charset="-128"/>
              </a:rPr>
              <a:t>Std(</a:t>
            </a:r>
            <a:r>
              <a:rPr lang="en-US" altLang="en-US" sz="2400" i="1">
                <a:ea typeface="ＭＳ Ｐゴシック" panose="020B0600070205080204" pitchFamily="34" charset="-128"/>
              </a:rPr>
              <a:t>r</a:t>
            </a:r>
            <a:r>
              <a:rPr lang="en-US" altLang="en-US" sz="2400">
                <a:ea typeface="ＭＳ Ｐゴシック" panose="020B0600070205080204" pitchFamily="34" charset="-128"/>
              </a:rPr>
              <a:t>) = Var(</a:t>
            </a:r>
            <a:r>
              <a:rPr lang="en-US" altLang="en-US" sz="2400" i="1">
                <a:ea typeface="ＭＳ Ｐゴシック" panose="020B0600070205080204" pitchFamily="34" charset="-128"/>
              </a:rPr>
              <a:t>r</a:t>
            </a:r>
            <a:r>
              <a:rPr lang="en-US" altLang="en-US" sz="2400">
                <a:ea typeface="ＭＳ Ｐゴシック" panose="020B0600070205080204" pitchFamily="34" charset="-128"/>
              </a:rPr>
              <a:t>)</a:t>
            </a:r>
            <a:r>
              <a:rPr lang="en-US" altLang="en-US" sz="2400" baseline="30000">
                <a:ea typeface="ＭＳ Ｐゴシック" panose="020B0600070205080204" pitchFamily="34" charset="-128"/>
              </a:rPr>
              <a:t>1/2</a:t>
            </a:r>
            <a:r>
              <a:rPr lang="en-US" altLang="en-US" sz="2400">
                <a:ea typeface="ＭＳ Ｐゴシック" panose="020B0600070205080204" pitchFamily="34" charset="-128"/>
              </a:rPr>
              <a:t>.</a:t>
            </a:r>
          </a:p>
          <a:p>
            <a:pPr eaLnBrk="1" hangingPunct="1"/>
            <a:r>
              <a:rPr lang="en-US" altLang="en-US" sz="2400">
                <a:ea typeface="ＭＳ Ｐゴシック" panose="020B0600070205080204" pitchFamily="34" charset="-128"/>
              </a:rPr>
              <a:t>Variance and standard deviation are non-negative.</a:t>
            </a:r>
          </a:p>
          <a:p>
            <a:pPr eaLnBrk="1" hangingPunct="1"/>
            <a:r>
              <a:rPr lang="en-US" altLang="en-US" sz="2400">
                <a:ea typeface="ＭＳ Ｐゴシック" panose="020B0600070205080204" pitchFamily="34" charset="-128"/>
              </a:rPr>
              <a:t>Standard deviation has the unit as the original data, whereas variance is just a number (has no unit).  For this reason, practitioners prefer using standard deviation.</a:t>
            </a:r>
          </a:p>
          <a:p>
            <a:pPr eaLnBrk="1" hangingPunct="1"/>
            <a:endParaRPr lang="en-US" altLang="en-US" sz="2400">
              <a:ea typeface="ＭＳ Ｐゴシック" panose="020B0600070205080204" pitchFamily="34"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AutoShape 2">
            <a:extLst>
              <a:ext uri="{FF2B5EF4-FFF2-40B4-BE49-F238E27FC236}">
                <a16:creationId xmlns:a16="http://schemas.microsoft.com/office/drawing/2014/main" id="{C66A1066-8215-2547-9A84-7C13E607A180}"/>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An example, II</a:t>
            </a:r>
          </a:p>
        </p:txBody>
      </p:sp>
      <p:graphicFrame>
        <p:nvGraphicFramePr>
          <p:cNvPr id="21506" name="Object 4">
            <a:extLst>
              <a:ext uri="{FF2B5EF4-FFF2-40B4-BE49-F238E27FC236}">
                <a16:creationId xmlns:a16="http://schemas.microsoft.com/office/drawing/2014/main" id="{5A718A74-2C59-374A-BEE4-85AE8B1F6E46}"/>
              </a:ext>
            </a:extLst>
          </p:cNvPr>
          <p:cNvGraphicFramePr>
            <a:graphicFrameLocks noGrp="1" noChangeAspect="1"/>
          </p:cNvGraphicFramePr>
          <p:nvPr>
            <p:ph idx="1"/>
          </p:nvPr>
        </p:nvGraphicFramePr>
        <p:xfrm>
          <a:off x="1004888" y="2120900"/>
          <a:ext cx="7132637" cy="4051300"/>
        </p:xfrm>
        <a:graphic>
          <a:graphicData uri="http://schemas.openxmlformats.org/presentationml/2006/ole">
            <mc:AlternateContent xmlns:mc="http://schemas.openxmlformats.org/markup-compatibility/2006">
              <mc:Choice xmlns:v="urn:schemas-microsoft-com:vml" Requires="v">
                <p:oleObj name="Worksheet" r:id="rId2" imgW="9436100" imgH="5359400" progId="Excel.Sheet.8">
                  <p:embed/>
                </p:oleObj>
              </mc:Choice>
              <mc:Fallback>
                <p:oleObj name="Worksheet" r:id="rId2" imgW="9436100" imgH="5359400" progId="Excel.Sheet.8">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4888" y="2120900"/>
                        <a:ext cx="7132637" cy="4051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AutoShape 2">
            <a:extLst>
              <a:ext uri="{FF2B5EF4-FFF2-40B4-BE49-F238E27FC236}">
                <a16:creationId xmlns:a16="http://schemas.microsoft.com/office/drawing/2014/main" id="{49E6B765-1C36-6D4F-BEF1-F96484FFA401}"/>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2-asset diversification, I</a:t>
            </a:r>
          </a:p>
        </p:txBody>
      </p:sp>
      <p:sp>
        <p:nvSpPr>
          <p:cNvPr id="22530" name="Rectangle 3">
            <a:extLst>
              <a:ext uri="{FF2B5EF4-FFF2-40B4-BE49-F238E27FC236}">
                <a16:creationId xmlns:a16="http://schemas.microsoft.com/office/drawing/2014/main" id="{A551D44C-28B7-AC49-AB85-8C7C3B4D85E0}"/>
              </a:ext>
            </a:extLst>
          </p:cNvPr>
          <p:cNvSpPr>
            <a:spLocks noGrp="1" noChangeArrowheads="1"/>
          </p:cNvSpPr>
          <p:nvPr>
            <p:ph idx="1"/>
          </p:nvPr>
        </p:nvSpPr>
        <p:spPr/>
        <p:txBody>
          <a:bodyPr/>
          <a:lstStyle/>
          <a:p>
            <a:pPr eaLnBrk="1" hangingPunct="1"/>
            <a:r>
              <a:rPr lang="en-US" altLang="en-US">
                <a:ea typeface="ＭＳ Ｐゴシック" panose="020B0600070205080204" pitchFamily="34" charset="-128"/>
              </a:rPr>
              <a:t>Suppose that you own $100 worth of IBM shares.  You remember someone told you that diversification is beneficial.  You are thinking about selling 50% of your IBM shares and diversifying into one of the following two stocks: H1 or H2.</a:t>
            </a:r>
          </a:p>
          <a:p>
            <a:pPr eaLnBrk="1" hangingPunct="1"/>
            <a:r>
              <a:rPr lang="en-US" altLang="en-US">
                <a:ea typeface="ＭＳ Ｐゴシック" panose="020B0600070205080204" pitchFamily="34" charset="-128"/>
              </a:rPr>
              <a:t>H1 and H2 have the same expected rate of return and variance (std.).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AutoShape 2">
            <a:extLst>
              <a:ext uri="{FF2B5EF4-FFF2-40B4-BE49-F238E27FC236}">
                <a16:creationId xmlns:a16="http://schemas.microsoft.com/office/drawing/2014/main" id="{871EB7C0-963B-1E4A-A8DB-25A394A65947}"/>
              </a:ext>
            </a:extLst>
          </p:cNvPr>
          <p:cNvSpPr>
            <a:spLocks noGrp="1" noChangeArrowheads="1"/>
          </p:cNvSpPr>
          <p:nvPr>
            <p:ph type="title"/>
          </p:nvPr>
        </p:nvSpPr>
        <p:spPr/>
        <p:txBody>
          <a:bodyPr/>
          <a:lstStyle/>
          <a:p>
            <a:pPr eaLnBrk="1" hangingPunct="1"/>
            <a:r>
              <a:rPr lang="en-US" altLang="en-US">
                <a:ea typeface="ＭＳ Ｐゴシック" panose="020B0600070205080204" pitchFamily="34" charset="-128"/>
              </a:rPr>
              <a:t>Portfolio return</a:t>
            </a:r>
          </a:p>
        </p:txBody>
      </p:sp>
      <p:sp>
        <p:nvSpPr>
          <p:cNvPr id="23554" name="Rectangle 3">
            <a:extLst>
              <a:ext uri="{FF2B5EF4-FFF2-40B4-BE49-F238E27FC236}">
                <a16:creationId xmlns:a16="http://schemas.microsoft.com/office/drawing/2014/main" id="{49FC0CCA-2E07-BB4D-97BE-398B2F68E710}"/>
              </a:ext>
            </a:extLst>
          </p:cNvPr>
          <p:cNvSpPr>
            <a:spLocks noGrp="1" noChangeArrowheads="1"/>
          </p:cNvSpPr>
          <p:nvPr>
            <p:ph idx="1"/>
          </p:nvPr>
        </p:nvSpPr>
        <p:spPr/>
        <p:txBody>
          <a:bodyPr/>
          <a:lstStyle/>
          <a:p>
            <a:pPr eaLnBrk="1" hangingPunct="1">
              <a:lnSpc>
                <a:spcPct val="90000"/>
              </a:lnSpc>
            </a:pPr>
            <a:r>
              <a:rPr lang="en-US" altLang="en-US">
                <a:ea typeface="ＭＳ Ｐゴシック" panose="020B0600070205080204" pitchFamily="34" charset="-128"/>
              </a:rPr>
              <a:t>Portfolio weight for asset </a:t>
            </a:r>
            <a:r>
              <a:rPr lang="en-US" altLang="en-US" i="1">
                <a:ea typeface="ＭＳ Ｐゴシック" panose="020B0600070205080204" pitchFamily="34" charset="-128"/>
              </a:rPr>
              <a:t>i</a:t>
            </a:r>
            <a:r>
              <a:rPr lang="en-US" altLang="en-US">
                <a:ea typeface="ＭＳ Ｐゴシック" panose="020B0600070205080204" pitchFamily="34" charset="-128"/>
              </a:rPr>
              <a:t>, </a:t>
            </a:r>
            <a:r>
              <a:rPr lang="en-US" altLang="en-US" i="1">
                <a:ea typeface="ＭＳ Ｐゴシック" panose="020B0600070205080204" pitchFamily="34" charset="-128"/>
              </a:rPr>
              <a:t>w</a:t>
            </a:r>
            <a:r>
              <a:rPr lang="en-US" altLang="en-US" i="1" baseline="-25000">
                <a:ea typeface="ＭＳ Ｐゴシック" panose="020B0600070205080204" pitchFamily="34" charset="-128"/>
              </a:rPr>
              <a:t>i</a:t>
            </a:r>
            <a:r>
              <a:rPr lang="en-US" altLang="en-US">
                <a:ea typeface="ＭＳ Ｐゴシック" panose="020B0600070205080204" pitchFamily="34" charset="-128"/>
              </a:rPr>
              <a:t>, is the ratio of market value of </a:t>
            </a:r>
            <a:r>
              <a:rPr lang="en-US" altLang="en-US" i="1">
                <a:ea typeface="ＭＳ Ｐゴシック" panose="020B0600070205080204" pitchFamily="34" charset="-128"/>
              </a:rPr>
              <a:t>i</a:t>
            </a:r>
            <a:r>
              <a:rPr lang="en-US" altLang="en-US">
                <a:ea typeface="ＭＳ Ｐゴシック" panose="020B0600070205080204" pitchFamily="34" charset="-128"/>
              </a:rPr>
              <a:t> to the market value of the portfolio.</a:t>
            </a:r>
          </a:p>
          <a:p>
            <a:pPr eaLnBrk="1" hangingPunct="1">
              <a:lnSpc>
                <a:spcPct val="90000"/>
              </a:lnSpc>
            </a:pPr>
            <a:r>
              <a:rPr lang="en-US" altLang="en-US">
                <a:ea typeface="ＭＳ Ｐゴシック" panose="020B0600070205080204" pitchFamily="34" charset="-128"/>
              </a:rPr>
              <a:t>The return of a portfolio is the weighted (by portfolio weights) average of returns of individual assets.</a:t>
            </a:r>
          </a:p>
          <a:p>
            <a:pPr eaLnBrk="1" hangingPunct="1">
              <a:lnSpc>
                <a:spcPct val="90000"/>
              </a:lnSpc>
            </a:pPr>
            <a:r>
              <a:rPr lang="en-US" altLang="en-US">
                <a:ea typeface="ＭＳ Ｐゴシック" panose="020B0600070205080204" pitchFamily="34" charset="-128"/>
              </a:rPr>
              <a:t>The expected return of a portfolio is the weighted (by portfolio weights) average of expected returns of individual assets.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Wood Type">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{F2DD107F-EECA-454E-A66A-ADB707BA149F}tf10001070</Template>
  <TotalTime>839</TotalTime>
  <Words>3103</Words>
  <Application>Microsoft Macintosh PowerPoint</Application>
  <PresentationFormat>On-screen Show (4:3)</PresentationFormat>
  <Paragraphs>206</Paragraphs>
  <Slides>51</Slides>
  <Notes>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51</vt:i4>
      </vt:variant>
    </vt:vector>
  </HeadingPairs>
  <TitlesOfParts>
    <vt:vector size="62" baseType="lpstr">
      <vt:lpstr>ＭＳ Ｐゴシック</vt:lpstr>
      <vt:lpstr>Arial</vt:lpstr>
      <vt:lpstr>Calibri</vt:lpstr>
      <vt:lpstr>Georgia</vt:lpstr>
      <vt:lpstr>Rockwell Extra Bold</vt:lpstr>
      <vt:lpstr>Times New Roman</vt:lpstr>
      <vt:lpstr>Trebuchet MS</vt:lpstr>
      <vt:lpstr>Wingdings</vt:lpstr>
      <vt:lpstr>Wood Type</vt:lpstr>
      <vt:lpstr>Worksheet</vt:lpstr>
      <vt:lpstr>Excel.Chart.8</vt:lpstr>
      <vt:lpstr>Chapter 11: The CAPM</vt:lpstr>
      <vt:lpstr>Outline</vt:lpstr>
      <vt:lpstr>Expected return with ex ante probabilities</vt:lpstr>
      <vt:lpstr>An example, I</vt:lpstr>
      <vt:lpstr>Portfolio variability measures with ex ante probabilities</vt:lpstr>
      <vt:lpstr>Formulas</vt:lpstr>
      <vt:lpstr>An example, II</vt:lpstr>
      <vt:lpstr>2-asset diversification, I</vt:lpstr>
      <vt:lpstr>Portfolio return</vt:lpstr>
      <vt:lpstr>2-asset diversification, II</vt:lpstr>
      <vt:lpstr>2-asset diversification, III</vt:lpstr>
      <vt:lpstr>Correlation coefficient</vt:lpstr>
      <vt:lpstr>2-asset diversification, IV</vt:lpstr>
      <vt:lpstr>The opportunity set:  = 1</vt:lpstr>
      <vt:lpstr>The opportunity set:  = -1</vt:lpstr>
      <vt:lpstr>2-asset diversification</vt:lpstr>
      <vt:lpstr>So, these are what we have so far:</vt:lpstr>
      <vt:lpstr>2-asset formulas</vt:lpstr>
      <vt:lpstr>Now, let us work on  = 0, i.e., Cov=0</vt:lpstr>
      <vt:lpstr>  N risky assets</vt:lpstr>
      <vt:lpstr>N-asset + Rf diversification</vt:lpstr>
      <vt:lpstr>Selecting an optimal portfolio from N&gt;2 assets</vt:lpstr>
      <vt:lpstr>What if one can invest in the risk-free asset?</vt:lpstr>
      <vt:lpstr>Enhanced efficient frontier (EEF)</vt:lpstr>
      <vt:lpstr>Separation, I</vt:lpstr>
      <vt:lpstr>Separation, II</vt:lpstr>
      <vt:lpstr>EEF vs. EF</vt:lpstr>
      <vt:lpstr>When you hold a well-diversified portfolio, I</vt:lpstr>
      <vt:lpstr>When you hold a well-diversified portfolio, II</vt:lpstr>
      <vt:lpstr>When you hold a well-diversified portfolio, III</vt:lpstr>
      <vt:lpstr>Beta as a measure of systematic risk</vt:lpstr>
      <vt:lpstr>More about beta</vt:lpstr>
      <vt:lpstr>Total risk vs. systematic risk</vt:lpstr>
      <vt:lpstr>Risk, again</vt:lpstr>
      <vt:lpstr>Beta and risk premium</vt:lpstr>
      <vt:lpstr>Red line  priced correctly;  rf = 6%</vt:lpstr>
      <vt:lpstr>Reward-to-risk ratio</vt:lpstr>
      <vt:lpstr>Equilibrium argument</vt:lpstr>
      <vt:lpstr>The CAPM</vt:lpstr>
      <vt:lpstr>A sample question</vt:lpstr>
      <vt:lpstr>An example</vt:lpstr>
      <vt:lpstr>Portfolio beta</vt:lpstr>
      <vt:lpstr>All-equity firms</vt:lpstr>
      <vt:lpstr>A sample question</vt:lpstr>
      <vt:lpstr>This is the way practitioners estimate </vt:lpstr>
      <vt:lpstr>Characteristic line</vt:lpstr>
      <vt:lpstr>Is the CAPM a good model?</vt:lpstr>
      <vt:lpstr>A sample question</vt:lpstr>
      <vt:lpstr>A sample question</vt:lpstr>
      <vt:lpstr>Assignment?</vt:lpstr>
      <vt:lpstr>End-of-chapter</vt:lpstr>
    </vt:vector>
  </TitlesOfParts>
  <Company>NAU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 Mean-variance portfolio theory</dc:title>
  <dc:creator>cba</dc:creator>
  <cp:lastModifiedBy>Kevin Chiang</cp:lastModifiedBy>
  <cp:revision>187</cp:revision>
  <dcterms:created xsi:type="dcterms:W3CDTF">2007-04-24T20:36:08Z</dcterms:created>
  <dcterms:modified xsi:type="dcterms:W3CDTF">2024-11-12T13:26:39Z</dcterms:modified>
</cp:coreProperties>
</file>